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26" r:id="rId2"/>
    <p:sldId id="293" r:id="rId3"/>
    <p:sldId id="294" r:id="rId4"/>
    <p:sldId id="303" r:id="rId5"/>
    <p:sldId id="300" r:id="rId6"/>
    <p:sldId id="337" r:id="rId7"/>
    <p:sldId id="338" r:id="rId8"/>
    <p:sldId id="339" r:id="rId9"/>
    <p:sldId id="345" r:id="rId10"/>
    <p:sldId id="336" r:id="rId11"/>
    <p:sldId id="341" r:id="rId12"/>
    <p:sldId id="307" r:id="rId13"/>
    <p:sldId id="327" r:id="rId14"/>
    <p:sldId id="309" r:id="rId15"/>
    <p:sldId id="312" r:id="rId16"/>
    <p:sldId id="313" r:id="rId17"/>
    <p:sldId id="314" r:id="rId18"/>
    <p:sldId id="315" r:id="rId19"/>
    <p:sldId id="318" r:id="rId20"/>
    <p:sldId id="319" r:id="rId21"/>
    <p:sldId id="320" r:id="rId22"/>
    <p:sldId id="342" r:id="rId23"/>
    <p:sldId id="343" r:id="rId24"/>
    <p:sldId id="321" r:id="rId25"/>
    <p:sldId id="340" r:id="rId26"/>
    <p:sldId id="329" r:id="rId27"/>
    <p:sldId id="324" r:id="rId28"/>
    <p:sldId id="334" r:id="rId29"/>
    <p:sldId id="325" r:id="rId30"/>
  </p:sldIdLst>
  <p:sldSz cx="9144000" cy="6858000" type="screen4x3"/>
  <p:notesSz cx="6858000" cy="994568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C40B4"/>
    <a:srgbClr val="FF0000"/>
    <a:srgbClr val="0066FF"/>
    <a:srgbClr val="0B88B5"/>
    <a:srgbClr val="1F63A1"/>
    <a:srgbClr val="FCBAA6"/>
    <a:srgbClr val="CCFFFF"/>
    <a:srgbClr val="FFCC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4660"/>
  </p:normalViewPr>
  <p:slideViewPr>
    <p:cSldViewPr>
      <p:cViewPr varScale="1">
        <p:scale>
          <a:sx n="120" d="100"/>
          <a:sy n="120" d="100"/>
        </p:scale>
        <p:origin x="1434"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2A209110-6CC4-4610-A3B1-796B35C37DA4}" type="datetimeFigureOut">
              <a:rPr lang="de-DE" smtClean="0"/>
              <a:pPr/>
              <a:t>12.11.2020</a:t>
            </a:fld>
            <a:endParaRPr lang="de-DE"/>
          </a:p>
        </p:txBody>
      </p:sp>
      <p:sp>
        <p:nvSpPr>
          <p:cNvPr id="4" name="Fußzeilenplatzhalter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7F428F98-E8FE-416E-A244-D6435B0246D6}" type="slidenum">
              <a:rPr lang="de-DE" smtClean="0"/>
              <a:pPr/>
              <a:t>‹Nr.›</a:t>
            </a:fld>
            <a:endParaRPr lang="de-DE"/>
          </a:p>
        </p:txBody>
      </p:sp>
    </p:spTree>
    <p:extLst>
      <p:ext uri="{BB962C8B-B14F-4D97-AF65-F5344CB8AC3E}">
        <p14:creationId xmlns:p14="http://schemas.microsoft.com/office/powerpoint/2010/main" val="1794385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3C096F95-8971-498C-BBD1-6F9AEEEC1F8C}" type="datetimeFigureOut">
              <a:rPr lang="de-DE" smtClean="0"/>
              <a:t>12.11.2020</a:t>
            </a:fld>
            <a:endParaRPr lang="de-DE"/>
          </a:p>
        </p:txBody>
      </p:sp>
      <p:sp>
        <p:nvSpPr>
          <p:cNvPr id="4" name="Folienbildplatzhalt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CD4E259B-E1A0-4957-9221-55646F44B790}" type="slidenum">
              <a:rPr lang="de-DE" smtClean="0"/>
              <a:t>‹Nr.›</a:t>
            </a:fld>
            <a:endParaRPr lang="de-DE"/>
          </a:p>
        </p:txBody>
      </p:sp>
    </p:spTree>
    <p:extLst>
      <p:ext uri="{BB962C8B-B14F-4D97-AF65-F5344CB8AC3E}">
        <p14:creationId xmlns:p14="http://schemas.microsoft.com/office/powerpoint/2010/main" val="2558559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Textfeld 3"/>
          <p:cNvSpPr txBox="1"/>
          <p:nvPr userDrawn="1"/>
        </p:nvSpPr>
        <p:spPr>
          <a:xfrm>
            <a:off x="827088" y="404813"/>
            <a:ext cx="1657350" cy="769937"/>
          </a:xfrm>
          <a:prstGeom prst="rect">
            <a:avLst/>
          </a:prstGeom>
          <a:noFill/>
        </p:spPr>
        <p:txBody>
          <a:bodyPr>
            <a:spAutoFit/>
          </a:bodyPr>
          <a:lstStyle/>
          <a:p>
            <a:pPr fontAlgn="auto">
              <a:spcBef>
                <a:spcPts val="0"/>
              </a:spcBef>
              <a:spcAft>
                <a:spcPts val="0"/>
              </a:spcAft>
              <a:defRPr/>
            </a:pPr>
            <a:r>
              <a:rPr lang="de-DE" sz="4400" b="1" dirty="0">
                <a:latin typeface="+mn-lt"/>
                <a:cs typeface="+mn-cs"/>
              </a:rPr>
              <a:t>I G S</a:t>
            </a:r>
            <a:endParaRPr lang="de-DE" b="1" dirty="0">
              <a:latin typeface="+mn-lt"/>
              <a:cs typeface="+mn-cs"/>
            </a:endParaRPr>
          </a:p>
        </p:txBody>
      </p:sp>
      <p:sp>
        <p:nvSpPr>
          <p:cNvPr id="5" name="Textfeld 4"/>
          <p:cNvSpPr txBox="1"/>
          <p:nvPr userDrawn="1"/>
        </p:nvSpPr>
        <p:spPr>
          <a:xfrm>
            <a:off x="4211638" y="260350"/>
            <a:ext cx="4681537" cy="954088"/>
          </a:xfrm>
          <a:prstGeom prst="rect">
            <a:avLst/>
          </a:prstGeom>
          <a:noFill/>
        </p:spPr>
        <p:txBody>
          <a:bodyPr>
            <a:spAutoFit/>
          </a:bodyPr>
          <a:lstStyle/>
          <a:p>
            <a:pPr fontAlgn="auto">
              <a:spcBef>
                <a:spcPts val="0"/>
              </a:spcBef>
              <a:spcAft>
                <a:spcPts val="0"/>
              </a:spcAft>
              <a:defRPr/>
            </a:pPr>
            <a:r>
              <a:rPr lang="de-DE" sz="2800" b="1" dirty="0">
                <a:latin typeface="+mn-lt"/>
                <a:cs typeface="+mn-cs"/>
              </a:rPr>
              <a:t>Schönenberg-Kübelberg / Waldmohr</a:t>
            </a:r>
            <a:endParaRPr lang="de-DE" sz="1100" b="1" dirty="0">
              <a:latin typeface="+mn-lt"/>
              <a:cs typeface="+mn-cs"/>
            </a:endParaRPr>
          </a:p>
        </p:txBody>
      </p:sp>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rgbClr val="F4540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6" name="Datumsplatzhalter 3"/>
          <p:cNvSpPr>
            <a:spLocks noGrp="1"/>
          </p:cNvSpPr>
          <p:nvPr>
            <p:ph type="dt" sz="half" idx="10"/>
          </p:nvPr>
        </p:nvSpPr>
        <p:spPr/>
        <p:txBody>
          <a:bodyPr/>
          <a:lstStyle>
            <a:lvl1pPr>
              <a:defRPr>
                <a:solidFill>
                  <a:schemeClr val="tx1"/>
                </a:solidFill>
              </a:defRPr>
            </a:lvl1pPr>
          </a:lstStyle>
          <a:p>
            <a:pPr>
              <a:defRPr/>
            </a:pPr>
            <a:r>
              <a:rPr lang="de-DE"/>
              <a:t>02.12.2010</a:t>
            </a:r>
          </a:p>
        </p:txBody>
      </p:sp>
      <p:sp>
        <p:nvSpPr>
          <p:cNvPr id="7" name="Fußzeilenplatzhalter 4"/>
          <p:cNvSpPr>
            <a:spLocks noGrp="1"/>
          </p:cNvSpPr>
          <p:nvPr>
            <p:ph type="ftr" sz="quarter" idx="11"/>
          </p:nvPr>
        </p:nvSpPr>
        <p:spPr/>
        <p:txBody>
          <a:bodyPr/>
          <a:lstStyle>
            <a:lvl1pPr>
              <a:defRPr>
                <a:solidFill>
                  <a:schemeClr val="tx1"/>
                </a:solidFill>
              </a:defRPr>
            </a:lvl1pPr>
          </a:lstStyle>
          <a:p>
            <a:pPr>
              <a:defRPr/>
            </a:pPr>
            <a:r>
              <a:rPr lang="de-DE"/>
              <a:t>IGS Schönenberg-Kübelberg/Waldmohr</a:t>
            </a:r>
          </a:p>
        </p:txBody>
      </p:sp>
      <p:sp>
        <p:nvSpPr>
          <p:cNvPr id="8" name="Foliennummernplatzhalter 5"/>
          <p:cNvSpPr>
            <a:spLocks noGrp="1"/>
          </p:cNvSpPr>
          <p:nvPr>
            <p:ph type="sldNum" sz="quarter" idx="12"/>
          </p:nvPr>
        </p:nvSpPr>
        <p:spPr/>
        <p:txBody>
          <a:bodyPr/>
          <a:lstStyle>
            <a:lvl1pPr>
              <a:defRPr>
                <a:solidFill>
                  <a:schemeClr val="tx1"/>
                </a:solidFill>
              </a:defRPr>
            </a:lvl1pPr>
          </a:lstStyle>
          <a:p>
            <a:pPr>
              <a:defRPr/>
            </a:pPr>
            <a:r>
              <a:rPr lang="de-DE"/>
              <a:t>www.igs-skw.de</a:t>
            </a:r>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5F700428-D8C0-4F06-825F-22AC037B6118}" type="datetimeFigureOut">
              <a:rPr lang="de-DE"/>
              <a:pPr>
                <a:defRPr/>
              </a:pPr>
              <a:t>12.11.2020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13A2D5F-0D61-4045-881C-CF9EA6C5B4AB}" type="slidenum">
              <a:rPr lang="de-DE"/>
              <a:pPr>
                <a:defRPr/>
              </a:pPr>
              <a:t>‹Nr.›</a:t>
            </a:fld>
            <a:endParaRPr lang="de-DE"/>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7D93CC73-B47D-4D69-96F5-757D933BE0E4}" type="datetimeFigureOut">
              <a:rPr lang="de-DE"/>
              <a:pPr>
                <a:defRPr/>
              </a:pPr>
              <a:t>12.11.2020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728501C-D632-471F-8A6E-D6302F41C033}" type="slidenum">
              <a:rPr lang="de-DE"/>
              <a:pPr>
                <a:defRPr/>
              </a:pPr>
              <a:t>‹Nr.›</a:t>
            </a:fld>
            <a:endParaRPr lang="de-DE"/>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005B7D78-9FC2-4803-8B04-52D513A69FDC}" type="datetimeFigureOut">
              <a:rPr lang="de-DE"/>
              <a:pPr>
                <a:defRPr/>
              </a:pPr>
              <a:t>12.11.2020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ACCC95F-D700-44BB-8E94-0801ECBBE8E2}" type="slidenum">
              <a:rPr lang="de-DE"/>
              <a:pPr>
                <a:defRPr/>
              </a:pPr>
              <a:t>‹Nr.›</a:t>
            </a:fld>
            <a:endParaRPr lang="de-DE"/>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50A45C60-5F32-4D14-9AEA-6AD782D912FE}" type="datetimeFigureOut">
              <a:rPr lang="de-DE"/>
              <a:pPr>
                <a:defRPr/>
              </a:pPr>
              <a:t>12.11.2020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BD741BE-D169-43D0-804C-FBCED7EEC495}" type="slidenum">
              <a:rPr lang="de-DE"/>
              <a:pPr>
                <a:defRPr/>
              </a:pPr>
              <a:t>‹Nr.›</a:t>
            </a:fld>
            <a:endParaRPr lang="de-DE"/>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334413F2-AF21-41B0-9BCC-BA9E75BF02E2}" type="datetimeFigureOut">
              <a:rPr lang="de-DE"/>
              <a:pPr>
                <a:defRPr/>
              </a:pPr>
              <a:t>12.11.2020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BE919A97-CDA6-40DD-A389-3457A4A48B6B}" type="slidenum">
              <a:rPr lang="de-DE"/>
              <a:pPr>
                <a:defRPr/>
              </a:pPr>
              <a:t>‹Nr.›</a:t>
            </a:fld>
            <a:endParaRPr lang="de-DE"/>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7774E598-85AC-4FCE-9797-38B69ECADFBD}" type="datetimeFigureOut">
              <a:rPr lang="de-DE"/>
              <a:pPr>
                <a:defRPr/>
              </a:pPr>
              <a:t>12.11.2020</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72A66F91-6E12-4A29-844E-010F78F8D87C}" type="slidenum">
              <a:rPr lang="de-DE"/>
              <a:pPr>
                <a:defRPr/>
              </a:pPr>
              <a:t>‹Nr.›</a:t>
            </a:fld>
            <a:endParaRPr lang="de-DE"/>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147596FF-2F86-4CE8-958A-B8AF207CF958}" type="datetimeFigureOut">
              <a:rPr lang="de-DE"/>
              <a:pPr>
                <a:defRPr/>
              </a:pPr>
              <a:t>12.11.2020</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597146F1-2FDD-4180-9351-3527240C3F5C}" type="slidenum">
              <a:rPr lang="de-DE"/>
              <a:pPr>
                <a:defRPr/>
              </a:pPr>
              <a:t>‹Nr.›</a:t>
            </a:fld>
            <a:endParaRPr lang="de-DE"/>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BEC3167F-9324-4427-BB61-DE5DEE56CFF5}" type="datetimeFigureOut">
              <a:rPr lang="de-DE"/>
              <a:pPr>
                <a:defRPr/>
              </a:pPr>
              <a:t>12.11.2020</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B4AEBBB6-C7F1-4379-868A-B7385DA0F83F}" type="slidenum">
              <a:rPr lang="de-DE"/>
              <a:pPr>
                <a:defRPr/>
              </a:pPr>
              <a:t>‹Nr.›</a:t>
            </a:fld>
            <a:endParaRPr lang="de-DE"/>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470A91D0-36B3-41F3-A3C8-A6305034CCC9}" type="datetimeFigureOut">
              <a:rPr lang="de-DE"/>
              <a:pPr>
                <a:defRPr/>
              </a:pPr>
              <a:t>12.11.2020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BC3234C9-BDF4-4A99-A3AB-7094577A0B4C}" type="slidenum">
              <a:rPr lang="de-DE"/>
              <a:pPr>
                <a:defRPr/>
              </a:pPr>
              <a:t>‹Nr.›</a:t>
            </a:fld>
            <a:endParaRPr lang="de-DE"/>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880A7BE1-E5B9-474A-B223-41D229E5E80F}" type="datetimeFigureOut">
              <a:rPr lang="de-DE"/>
              <a:pPr>
                <a:defRPr/>
              </a:pPr>
              <a:t>12.11.2020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8EF6D982-B6DD-4B13-936D-70F3190CDABA}" type="slidenum">
              <a:rPr lang="de-DE"/>
              <a:pPr>
                <a:defRPr/>
              </a:pPr>
              <a:t>‹Nr.›</a:t>
            </a:fld>
            <a:endParaRPr lang="de-DE"/>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1638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Textplatzhalter 2"/>
          <p:cNvSpPr>
            <a:spLocks noGrp="1"/>
          </p:cNvSpPr>
          <p:nvPr>
            <p:ph type="body" idx="1"/>
          </p:nvPr>
        </p:nvSpPr>
        <p:spPr bwMode="auto">
          <a:xfrm>
            <a:off x="457200" y="3573463"/>
            <a:ext cx="8229600" cy="2552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B679AB0-1224-48A6-8287-30F9EB6A6F91}" type="datetimeFigureOut">
              <a:rPr lang="de-DE"/>
              <a:pPr>
                <a:defRPr/>
              </a:pPr>
              <a:t>12.11.2020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625B8F0-01F6-4CD3-8BC5-E51362C94B73}" type="slidenum">
              <a:rPr lang="de-DE"/>
              <a:pPr>
                <a:defRPr/>
              </a:pPr>
              <a:t>‹Nr.›</a:t>
            </a:fld>
            <a:endParaRPr lang="de-DE"/>
          </a:p>
        </p:txBody>
      </p:sp>
      <p:pic>
        <p:nvPicPr>
          <p:cNvPr id="7" name="Grafik 6" descr="Bild2.png"/>
          <p:cNvPicPr>
            <a:picLocks noChangeAspect="1"/>
          </p:cNvPicPr>
          <p:nvPr userDrawn="1"/>
        </p:nvPicPr>
        <p:blipFill>
          <a:blip r:embed="rId13" cstate="print"/>
          <a:stretch>
            <a:fillRect/>
          </a:stretch>
        </p:blipFill>
        <p:spPr>
          <a:xfrm>
            <a:off x="498475" y="260350"/>
            <a:ext cx="8177213" cy="1298575"/>
          </a:xfrm>
          <a:prstGeom prst="rect">
            <a:avLst/>
          </a:prstGeom>
          <a:effectLst>
            <a:outerShdw blurRad="431800" sx="101000" sy="101000" algn="ctr" rotWithShape="0">
              <a:srgbClr val="FFC000"/>
            </a:outerShdw>
          </a:effec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info@igs-skw.d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joerg.dittgen@igs-skw.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8229600" cy="792088"/>
          </a:xfrm>
        </p:spPr>
        <p:txBody>
          <a:bodyPr/>
          <a:lstStyle/>
          <a:p>
            <a:pPr algn="l"/>
            <a:r>
              <a:rPr lang="de-DE" sz="2800" b="1" dirty="0">
                <a:solidFill>
                  <a:srgbClr val="FF6600"/>
                </a:solidFill>
              </a:rPr>
              <a:t>    IGS                                      Mainzer Studienstufe (MSS)      </a:t>
            </a:r>
          </a:p>
        </p:txBody>
      </p:sp>
      <p:sp>
        <p:nvSpPr>
          <p:cNvPr id="4" name="Textfeld 3"/>
          <p:cNvSpPr txBox="1"/>
          <p:nvPr/>
        </p:nvSpPr>
        <p:spPr>
          <a:xfrm>
            <a:off x="305311" y="2996952"/>
            <a:ext cx="2988840" cy="1754326"/>
          </a:xfrm>
          <a:prstGeom prst="rect">
            <a:avLst/>
          </a:prstGeom>
          <a:noFill/>
          <a:ln>
            <a:solidFill>
              <a:srgbClr val="FF0000"/>
            </a:solidFill>
          </a:ln>
          <a:effectLst>
            <a:glow rad="63500">
              <a:schemeClr val="accent1">
                <a:satMod val="175000"/>
                <a:alpha val="40000"/>
              </a:schemeClr>
            </a:glow>
          </a:effectLst>
          <a:scene3d>
            <a:camera prst="isometricOffAxis1Right"/>
            <a:lightRig rig="threePt" dir="t"/>
          </a:scene3d>
        </p:spPr>
        <p:txBody>
          <a:bodyPr wrap="square" rtlCol="0">
            <a:spAutoFit/>
          </a:bodyPr>
          <a:lstStyle/>
          <a:p>
            <a:pPr algn="ctr"/>
            <a:r>
              <a:rPr lang="de-DE" b="1" dirty="0">
                <a:solidFill>
                  <a:srgbClr val="FF6600"/>
                </a:solidFill>
              </a:rPr>
              <a:t>Herzlich willkommen an der </a:t>
            </a:r>
          </a:p>
          <a:p>
            <a:pPr algn="ctr"/>
            <a:r>
              <a:rPr lang="de-DE" b="1" dirty="0">
                <a:solidFill>
                  <a:srgbClr val="FF6600"/>
                </a:solidFill>
              </a:rPr>
              <a:t>Integrierten Gesamtschule </a:t>
            </a:r>
          </a:p>
          <a:p>
            <a:pPr algn="ctr"/>
            <a:r>
              <a:rPr lang="de-DE" b="1" dirty="0">
                <a:solidFill>
                  <a:srgbClr val="FF6600"/>
                </a:solidFill>
              </a:rPr>
              <a:t>Schönenberg-Kübelberg / </a:t>
            </a:r>
          </a:p>
          <a:p>
            <a:pPr algn="ctr"/>
            <a:r>
              <a:rPr lang="de-DE" b="1" dirty="0" err="1">
                <a:solidFill>
                  <a:srgbClr val="FF6600"/>
                </a:solidFill>
              </a:rPr>
              <a:t>Waldmohr</a:t>
            </a:r>
            <a:endParaRPr lang="de-DE" b="1" dirty="0">
              <a:solidFill>
                <a:srgbClr val="FF6600"/>
              </a:solidFill>
            </a:endParaRPr>
          </a:p>
        </p:txBody>
      </p:sp>
      <p:pic>
        <p:nvPicPr>
          <p:cNvPr id="3" name="Grafik 2">
            <a:extLst>
              <a:ext uri="{FF2B5EF4-FFF2-40B4-BE49-F238E27FC236}">
                <a16:creationId xmlns:a16="http://schemas.microsoft.com/office/drawing/2014/main" id="{17F7FDA2-A7D8-44DB-8C66-DC737682C490}"/>
              </a:ext>
            </a:extLst>
          </p:cNvPr>
          <p:cNvPicPr>
            <a:picLocks noChangeAspect="1"/>
          </p:cNvPicPr>
          <p:nvPr/>
        </p:nvPicPr>
        <p:blipFill>
          <a:blip r:embed="rId2"/>
          <a:stretch>
            <a:fillRect/>
          </a:stretch>
        </p:blipFill>
        <p:spPr>
          <a:xfrm>
            <a:off x="3203848" y="1685580"/>
            <a:ext cx="5868166" cy="4627285"/>
          </a:xfrm>
          <a:prstGeom prst="rect">
            <a:avLst/>
          </a:prstGeom>
        </p:spPr>
      </p:pic>
    </p:spTree>
    <p:extLst>
      <p:ext uri="{BB962C8B-B14F-4D97-AF65-F5344CB8AC3E}">
        <p14:creationId xmlns:p14="http://schemas.microsoft.com/office/powerpoint/2010/main" val="3352221989"/>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229600" cy="1143000"/>
          </a:xfrm>
        </p:spPr>
        <p:txBody>
          <a:bodyPr/>
          <a:lstStyle/>
          <a:p>
            <a:r>
              <a:rPr lang="de-DE" sz="2800" dirty="0"/>
              <a:t>                        </a:t>
            </a:r>
            <a:r>
              <a:rPr lang="de-DE" sz="2800" b="1" dirty="0">
                <a:solidFill>
                  <a:srgbClr val="FF6600"/>
                </a:solidFill>
              </a:rPr>
              <a:t>Wahlmöglichkeiten</a:t>
            </a:r>
          </a:p>
        </p:txBody>
      </p:sp>
      <p:sp>
        <p:nvSpPr>
          <p:cNvPr id="3" name="Inhaltsplatzhalter 2"/>
          <p:cNvSpPr>
            <a:spLocks noGrp="1"/>
          </p:cNvSpPr>
          <p:nvPr>
            <p:ph idx="1"/>
          </p:nvPr>
        </p:nvSpPr>
        <p:spPr/>
        <p:txBody>
          <a:bodyPr/>
          <a:lstStyle/>
          <a:p>
            <a:endParaRPr lang="de-DE"/>
          </a:p>
        </p:txBody>
      </p:sp>
      <p:pic>
        <p:nvPicPr>
          <p:cNvPr id="4" name="Grafik 3"/>
          <p:cNvPicPr/>
          <p:nvPr/>
        </p:nvPicPr>
        <p:blipFill rotWithShape="1">
          <a:blip r:embed="rId2"/>
          <a:srcRect l="7209" t="26667" r="15465" b="7598"/>
          <a:stretch/>
        </p:blipFill>
        <p:spPr bwMode="auto">
          <a:xfrm>
            <a:off x="214561" y="1700808"/>
            <a:ext cx="8640960" cy="39608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0476577"/>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95936" y="260648"/>
            <a:ext cx="4690864" cy="864096"/>
          </a:xfrm>
        </p:spPr>
        <p:txBody>
          <a:bodyPr/>
          <a:lstStyle/>
          <a:p>
            <a:r>
              <a:rPr lang="de-DE" sz="2800" b="1" dirty="0">
                <a:solidFill>
                  <a:srgbClr val="FF6600"/>
                </a:solidFill>
              </a:rPr>
              <a:t>Beispiel Wahlen</a:t>
            </a:r>
          </a:p>
        </p:txBody>
      </p:sp>
      <p:sp>
        <p:nvSpPr>
          <p:cNvPr id="10" name="Textfeld 9"/>
          <p:cNvSpPr txBox="1"/>
          <p:nvPr/>
        </p:nvSpPr>
        <p:spPr>
          <a:xfrm>
            <a:off x="4860032" y="5294034"/>
            <a:ext cx="184731" cy="369332"/>
          </a:xfrm>
          <a:prstGeom prst="rect">
            <a:avLst/>
          </a:prstGeom>
          <a:noFill/>
        </p:spPr>
        <p:txBody>
          <a:bodyPr wrap="none" rtlCol="0">
            <a:spAutoFit/>
          </a:bodyPr>
          <a:lstStyle/>
          <a:p>
            <a:endParaRPr lang="de-DE" dirty="0"/>
          </a:p>
        </p:txBody>
      </p:sp>
      <p:sp>
        <p:nvSpPr>
          <p:cNvPr id="7" name="Textfeld 6"/>
          <p:cNvSpPr txBox="1"/>
          <p:nvPr/>
        </p:nvSpPr>
        <p:spPr>
          <a:xfrm>
            <a:off x="539552" y="1616967"/>
            <a:ext cx="8064896" cy="4247317"/>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439704101"/>
              </p:ext>
            </p:extLst>
          </p:nvPr>
        </p:nvGraphicFramePr>
        <p:xfrm>
          <a:off x="251520" y="1628800"/>
          <a:ext cx="6384032" cy="1371600"/>
        </p:xfrm>
        <a:graphic>
          <a:graphicData uri="http://schemas.openxmlformats.org/drawingml/2006/table">
            <a:tbl>
              <a:tblPr firstRow="1" bandRow="1">
                <a:tableStyleId>{5C22544A-7EE6-4342-B048-85BDC9FD1C3A}</a:tableStyleId>
              </a:tblPr>
              <a:tblGrid>
                <a:gridCol w="2320032">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264099">
                <a:tc gridSpan="3">
                  <a:txBody>
                    <a:bodyPr/>
                    <a:lstStyle/>
                    <a:p>
                      <a:r>
                        <a:rPr lang="de-DE" dirty="0"/>
                        <a:t>Mögliche Leistungsfächer </a:t>
                      </a:r>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0"/>
                  </a:ext>
                </a:extLst>
              </a:tr>
              <a:tr h="264099">
                <a:tc>
                  <a:txBody>
                    <a:bodyPr/>
                    <a:lstStyle/>
                    <a:p>
                      <a:pPr algn="ctr"/>
                      <a:r>
                        <a:rPr lang="de-DE" dirty="0"/>
                        <a:t>LK1</a:t>
                      </a:r>
                    </a:p>
                  </a:txBody>
                  <a:tcPr/>
                </a:tc>
                <a:tc>
                  <a:txBody>
                    <a:bodyPr/>
                    <a:lstStyle/>
                    <a:p>
                      <a:pPr algn="ctr"/>
                      <a:r>
                        <a:rPr lang="de-DE" dirty="0"/>
                        <a:t>LK2</a:t>
                      </a:r>
                    </a:p>
                  </a:txBody>
                  <a:tcPr/>
                </a:tc>
                <a:tc>
                  <a:txBody>
                    <a:bodyPr/>
                    <a:lstStyle/>
                    <a:p>
                      <a:pPr algn="ctr"/>
                      <a:r>
                        <a:rPr lang="de-DE" dirty="0"/>
                        <a:t>LK3</a:t>
                      </a:r>
                    </a:p>
                  </a:txBody>
                  <a:tcPr/>
                </a:tc>
                <a:extLst>
                  <a:ext uri="{0D108BD9-81ED-4DB2-BD59-A6C34878D82A}">
                    <a16:rowId xmlns:a16="http://schemas.microsoft.com/office/drawing/2014/main" val="10001"/>
                  </a:ext>
                </a:extLst>
              </a:tr>
              <a:tr h="599997">
                <a:tc>
                  <a:txBody>
                    <a:bodyPr/>
                    <a:lstStyle/>
                    <a:p>
                      <a:pPr algn="ctr"/>
                      <a:r>
                        <a:rPr lang="de-DE" dirty="0"/>
                        <a:t>Englisch</a:t>
                      </a:r>
                    </a:p>
                    <a:p>
                      <a:pPr algn="ctr"/>
                      <a:r>
                        <a:rPr lang="de-DE" dirty="0">
                          <a:solidFill>
                            <a:srgbClr val="FF0000"/>
                          </a:solidFill>
                        </a:rPr>
                        <a:t>5</a:t>
                      </a:r>
                    </a:p>
                  </a:txBody>
                  <a:tcPr/>
                </a:tc>
                <a:tc>
                  <a:txBody>
                    <a:bodyPr/>
                    <a:lstStyle/>
                    <a:p>
                      <a:pPr algn="ctr"/>
                      <a:r>
                        <a:rPr lang="de-DE" dirty="0"/>
                        <a:t>Deutsch</a:t>
                      </a:r>
                    </a:p>
                    <a:p>
                      <a:pPr algn="ctr"/>
                      <a:r>
                        <a:rPr lang="de-DE" baseline="0" dirty="0">
                          <a:solidFill>
                            <a:srgbClr val="FF0000"/>
                          </a:solidFill>
                        </a:rPr>
                        <a:t>5 </a:t>
                      </a:r>
                      <a:endParaRPr lang="de-DE" dirty="0">
                        <a:solidFill>
                          <a:srgbClr val="FF0000"/>
                        </a:solidFill>
                      </a:endParaRPr>
                    </a:p>
                  </a:txBody>
                  <a:tcPr/>
                </a:tc>
                <a:tc>
                  <a:txBody>
                    <a:bodyPr/>
                    <a:lstStyle/>
                    <a:p>
                      <a:pPr algn="ctr"/>
                      <a:r>
                        <a:rPr lang="de-DE" dirty="0"/>
                        <a:t>Geschichte</a:t>
                      </a:r>
                    </a:p>
                    <a:p>
                      <a:pPr algn="ctr"/>
                      <a:r>
                        <a:rPr lang="de-DE" dirty="0">
                          <a:solidFill>
                            <a:srgbClr val="FF0000"/>
                          </a:solidFill>
                        </a:rPr>
                        <a:t>4</a:t>
                      </a:r>
                    </a:p>
                  </a:txBody>
                  <a:tcPr/>
                </a:tc>
                <a:extLst>
                  <a:ext uri="{0D108BD9-81ED-4DB2-BD59-A6C34878D82A}">
                    <a16:rowId xmlns:a16="http://schemas.microsoft.com/office/drawing/2014/main" val="10002"/>
                  </a:ext>
                </a:extLst>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1573221119"/>
              </p:ext>
            </p:extLst>
          </p:nvPr>
        </p:nvGraphicFramePr>
        <p:xfrm>
          <a:off x="251520" y="3212976"/>
          <a:ext cx="8496944" cy="3388360"/>
        </p:xfrm>
        <a:graphic>
          <a:graphicData uri="http://schemas.openxmlformats.org/drawingml/2006/table">
            <a:tbl>
              <a:tblPr firstRow="1" bandRow="1">
                <a:tableStyleId>{5C22544A-7EE6-4342-B048-85BDC9FD1C3A}</a:tableStyleId>
              </a:tblPr>
              <a:tblGrid>
                <a:gridCol w="317966">
                  <a:extLst>
                    <a:ext uri="{9D8B030D-6E8A-4147-A177-3AD203B41FA5}">
                      <a16:colId xmlns:a16="http://schemas.microsoft.com/office/drawing/2014/main" val="20000"/>
                    </a:ext>
                  </a:extLst>
                </a:gridCol>
                <a:gridCol w="317966">
                  <a:extLst>
                    <a:ext uri="{9D8B030D-6E8A-4147-A177-3AD203B41FA5}">
                      <a16:colId xmlns:a16="http://schemas.microsoft.com/office/drawing/2014/main" val="20001"/>
                    </a:ext>
                  </a:extLst>
                </a:gridCol>
                <a:gridCol w="445152">
                  <a:extLst>
                    <a:ext uri="{9D8B030D-6E8A-4147-A177-3AD203B41FA5}">
                      <a16:colId xmlns:a16="http://schemas.microsoft.com/office/drawing/2014/main" val="20002"/>
                    </a:ext>
                  </a:extLst>
                </a:gridCol>
                <a:gridCol w="749949">
                  <a:extLst>
                    <a:ext uri="{9D8B030D-6E8A-4147-A177-3AD203B41FA5}">
                      <a16:colId xmlns:a16="http://schemas.microsoft.com/office/drawing/2014/main" val="20003"/>
                    </a:ext>
                  </a:extLst>
                </a:gridCol>
                <a:gridCol w="328471">
                  <a:extLst>
                    <a:ext uri="{9D8B030D-6E8A-4147-A177-3AD203B41FA5}">
                      <a16:colId xmlns:a16="http://schemas.microsoft.com/office/drawing/2014/main" val="20004"/>
                    </a:ext>
                  </a:extLst>
                </a:gridCol>
                <a:gridCol w="1116800">
                  <a:extLst>
                    <a:ext uri="{9D8B030D-6E8A-4147-A177-3AD203B41FA5}">
                      <a16:colId xmlns:a16="http://schemas.microsoft.com/office/drawing/2014/main" val="20005"/>
                    </a:ext>
                  </a:extLst>
                </a:gridCol>
                <a:gridCol w="602880">
                  <a:extLst>
                    <a:ext uri="{9D8B030D-6E8A-4147-A177-3AD203B41FA5}">
                      <a16:colId xmlns:a16="http://schemas.microsoft.com/office/drawing/2014/main" val="20006"/>
                    </a:ext>
                  </a:extLst>
                </a:gridCol>
                <a:gridCol w="585312">
                  <a:extLst>
                    <a:ext uri="{9D8B030D-6E8A-4147-A177-3AD203B41FA5}">
                      <a16:colId xmlns:a16="http://schemas.microsoft.com/office/drawing/2014/main" val="20007"/>
                    </a:ext>
                  </a:extLst>
                </a:gridCol>
                <a:gridCol w="1131704">
                  <a:extLst>
                    <a:ext uri="{9D8B030D-6E8A-4147-A177-3AD203B41FA5}">
                      <a16:colId xmlns:a16="http://schemas.microsoft.com/office/drawing/2014/main" val="20008"/>
                    </a:ext>
                  </a:extLst>
                </a:gridCol>
                <a:gridCol w="524480">
                  <a:extLst>
                    <a:ext uri="{9D8B030D-6E8A-4147-A177-3AD203B41FA5}">
                      <a16:colId xmlns:a16="http://schemas.microsoft.com/office/drawing/2014/main" val="20009"/>
                    </a:ext>
                  </a:extLst>
                </a:gridCol>
                <a:gridCol w="2376264">
                  <a:extLst>
                    <a:ext uri="{9D8B030D-6E8A-4147-A177-3AD203B41FA5}">
                      <a16:colId xmlns:a16="http://schemas.microsoft.com/office/drawing/2014/main" val="20010"/>
                    </a:ext>
                  </a:extLst>
                </a:gridCol>
              </a:tblGrid>
              <a:tr h="0">
                <a:tc gridSpan="11">
                  <a:txBody>
                    <a:bodyPr/>
                    <a:lstStyle/>
                    <a:p>
                      <a:r>
                        <a:rPr lang="de-DE" dirty="0"/>
                        <a:t>Verpflichtende</a:t>
                      </a:r>
                      <a:r>
                        <a:rPr lang="de-DE" baseline="0" dirty="0"/>
                        <a:t> Grundfächer</a:t>
                      </a:r>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algn="ctr"/>
                      <a:r>
                        <a:rPr lang="de-DE" dirty="0"/>
                        <a:t>D</a:t>
                      </a:r>
                    </a:p>
                  </a:txBody>
                  <a:tcPr/>
                </a:tc>
                <a:tc>
                  <a:txBody>
                    <a:bodyPr/>
                    <a:lstStyle/>
                    <a:p>
                      <a:pPr algn="ctr"/>
                      <a:r>
                        <a:rPr lang="de-DE" dirty="0"/>
                        <a:t>E</a:t>
                      </a:r>
                    </a:p>
                  </a:txBody>
                  <a:tcPr/>
                </a:tc>
                <a:tc>
                  <a:txBody>
                    <a:bodyPr/>
                    <a:lstStyle/>
                    <a:p>
                      <a:pPr algn="ctr"/>
                      <a:r>
                        <a:rPr lang="de-DE" dirty="0" err="1"/>
                        <a:t>Ge</a:t>
                      </a:r>
                      <a:endParaRPr lang="de-DE" dirty="0"/>
                    </a:p>
                  </a:txBody>
                  <a:tcPr/>
                </a:tc>
                <a:tc>
                  <a:txBody>
                    <a:bodyPr/>
                    <a:lstStyle/>
                    <a:p>
                      <a:pPr algn="ctr"/>
                      <a:r>
                        <a:rPr lang="de-DE" dirty="0"/>
                        <a:t>EK/SK</a:t>
                      </a:r>
                    </a:p>
                  </a:txBody>
                  <a:tcPr/>
                </a:tc>
                <a:tc>
                  <a:txBody>
                    <a:bodyPr/>
                    <a:lstStyle/>
                    <a:p>
                      <a:pPr algn="ctr"/>
                      <a:r>
                        <a:rPr lang="de-DE" dirty="0"/>
                        <a:t>M</a:t>
                      </a:r>
                    </a:p>
                  </a:txBody>
                  <a:tcPr/>
                </a:tc>
                <a:tc>
                  <a:txBody>
                    <a:bodyPr/>
                    <a:lstStyle/>
                    <a:p>
                      <a:pPr algn="ctr"/>
                      <a:r>
                        <a:rPr lang="de-DE" dirty="0"/>
                        <a:t>Bio</a:t>
                      </a:r>
                    </a:p>
                    <a:p>
                      <a:pPr algn="ctr"/>
                      <a:r>
                        <a:rPr lang="de-DE" dirty="0"/>
                        <a:t>PH</a:t>
                      </a:r>
                    </a:p>
                    <a:p>
                      <a:pPr algn="ctr"/>
                      <a:r>
                        <a:rPr lang="de-DE" dirty="0" err="1"/>
                        <a:t>Ch</a:t>
                      </a:r>
                      <a:endParaRPr lang="de-DE" dirty="0"/>
                    </a:p>
                  </a:txBody>
                  <a:tcPr/>
                </a:tc>
                <a:tc>
                  <a:txBody>
                    <a:bodyPr/>
                    <a:lstStyle/>
                    <a:p>
                      <a:pPr algn="ctr"/>
                      <a:r>
                        <a:rPr lang="de-DE" dirty="0" err="1"/>
                        <a:t>Eth</a:t>
                      </a:r>
                      <a:endParaRPr lang="de-DE" dirty="0"/>
                    </a:p>
                    <a:p>
                      <a:pPr algn="ctr"/>
                      <a:r>
                        <a:rPr lang="de-DE" dirty="0" err="1"/>
                        <a:t>EvR</a:t>
                      </a:r>
                      <a:endParaRPr lang="de-DE" dirty="0"/>
                    </a:p>
                    <a:p>
                      <a:pPr algn="ctr"/>
                      <a:r>
                        <a:rPr lang="de-DE" dirty="0" err="1"/>
                        <a:t>KaR</a:t>
                      </a:r>
                      <a:endParaRPr lang="de-DE" dirty="0"/>
                    </a:p>
                  </a:txBody>
                  <a:tcPr/>
                </a:tc>
                <a:tc>
                  <a:txBody>
                    <a:bodyPr/>
                    <a:lstStyle/>
                    <a:p>
                      <a:pPr algn="ctr"/>
                      <a:r>
                        <a:rPr lang="de-DE" dirty="0" err="1"/>
                        <a:t>Sp</a:t>
                      </a:r>
                      <a:endParaRPr lang="de-DE" dirty="0"/>
                    </a:p>
                  </a:txBody>
                  <a:tcPr/>
                </a:tc>
                <a:tc>
                  <a:txBody>
                    <a:bodyPr/>
                    <a:lstStyle/>
                    <a:p>
                      <a:pPr algn="ctr"/>
                      <a:r>
                        <a:rPr lang="de-DE" dirty="0"/>
                        <a:t>(La)</a:t>
                      </a:r>
                    </a:p>
                    <a:p>
                      <a:pPr algn="ctr"/>
                      <a:r>
                        <a:rPr lang="de-DE" dirty="0"/>
                        <a:t>(Fr)</a:t>
                      </a:r>
                    </a:p>
                    <a:p>
                      <a:pPr algn="ctr"/>
                      <a:r>
                        <a:rPr lang="de-DE" dirty="0"/>
                        <a:t>Bio</a:t>
                      </a:r>
                    </a:p>
                    <a:p>
                      <a:pPr algn="ctr"/>
                      <a:r>
                        <a:rPr lang="de-DE" dirty="0" err="1"/>
                        <a:t>Ch</a:t>
                      </a:r>
                      <a:endParaRPr lang="de-DE" dirty="0"/>
                    </a:p>
                    <a:p>
                      <a:pPr algn="ctr"/>
                      <a:r>
                        <a:rPr lang="de-DE" dirty="0" err="1"/>
                        <a:t>Ph</a:t>
                      </a:r>
                      <a:endParaRPr lang="de-DE" dirty="0"/>
                    </a:p>
                    <a:p>
                      <a:pPr algn="ctr"/>
                      <a:r>
                        <a:rPr lang="de-DE" dirty="0"/>
                        <a:t>Info</a:t>
                      </a:r>
                    </a:p>
                  </a:txBody>
                  <a:tcPr/>
                </a:tc>
                <a:tc>
                  <a:txBody>
                    <a:bodyPr/>
                    <a:lstStyle/>
                    <a:p>
                      <a:pPr algn="ctr"/>
                      <a:r>
                        <a:rPr lang="de-DE" dirty="0" err="1"/>
                        <a:t>Mu</a:t>
                      </a:r>
                      <a:r>
                        <a:rPr lang="de-DE" dirty="0"/>
                        <a:t> </a:t>
                      </a:r>
                    </a:p>
                    <a:p>
                      <a:pPr algn="ctr"/>
                      <a:r>
                        <a:rPr lang="de-DE" dirty="0" err="1"/>
                        <a:t>Bk</a:t>
                      </a:r>
                      <a:endParaRPr lang="de-DE" dirty="0"/>
                    </a:p>
                    <a:p>
                      <a:pPr algn="ctr"/>
                      <a:r>
                        <a:rPr lang="de-DE" dirty="0"/>
                        <a:t>DS</a:t>
                      </a:r>
                    </a:p>
                  </a:txBody>
                  <a:tcPr/>
                </a:tc>
                <a:tc>
                  <a:txBody>
                    <a:bodyPr/>
                    <a:lstStyle/>
                    <a:p>
                      <a:endParaRPr lang="de-DE" dirty="0"/>
                    </a:p>
                  </a:txBody>
                  <a:tcPr/>
                </a:tc>
                <a:extLst>
                  <a:ext uri="{0D108BD9-81ED-4DB2-BD59-A6C34878D82A}">
                    <a16:rowId xmlns:a16="http://schemas.microsoft.com/office/drawing/2014/main" val="10001"/>
                  </a:ext>
                </a:extLst>
              </a:tr>
              <a:tr h="370840">
                <a:tc>
                  <a:txBody>
                    <a:bodyPr/>
                    <a:lstStyle/>
                    <a:p>
                      <a:pPr algn="ctr"/>
                      <a:r>
                        <a:rPr lang="de-DE" dirty="0">
                          <a:solidFill>
                            <a:schemeClr val="tx1"/>
                          </a:solidFill>
                        </a:rPr>
                        <a:t>-</a:t>
                      </a:r>
                    </a:p>
                  </a:txBody>
                  <a:tcPr/>
                </a:tc>
                <a:tc>
                  <a:txBody>
                    <a:bodyPr/>
                    <a:lstStyle/>
                    <a:p>
                      <a:pPr algn="ctr"/>
                      <a:r>
                        <a:rPr lang="de-DE" dirty="0">
                          <a:solidFill>
                            <a:schemeClr val="tx1"/>
                          </a:solidFill>
                        </a:rPr>
                        <a:t>-</a:t>
                      </a:r>
                    </a:p>
                  </a:txBody>
                  <a:tcPr/>
                </a:tc>
                <a:tc>
                  <a:txBody>
                    <a:bodyPr/>
                    <a:lstStyle/>
                    <a:p>
                      <a:pPr algn="ctr"/>
                      <a:r>
                        <a:rPr lang="de-DE" dirty="0"/>
                        <a:t>-</a:t>
                      </a:r>
                    </a:p>
                  </a:txBody>
                  <a:tcPr/>
                </a:tc>
                <a:tc>
                  <a:txBody>
                    <a:bodyPr/>
                    <a:lstStyle/>
                    <a:p>
                      <a:pPr algn="ctr"/>
                      <a:r>
                        <a:rPr lang="de-DE" dirty="0"/>
                        <a:t>X</a:t>
                      </a:r>
                    </a:p>
                  </a:txBody>
                  <a:tcPr/>
                </a:tc>
                <a:tc>
                  <a:txBody>
                    <a:bodyPr/>
                    <a:lstStyle/>
                    <a:p>
                      <a:pPr algn="ctr"/>
                      <a:r>
                        <a:rPr lang="de-DE" dirty="0"/>
                        <a:t>X</a:t>
                      </a:r>
                    </a:p>
                  </a:txBody>
                  <a:tcPr/>
                </a:tc>
                <a:tc>
                  <a:txBody>
                    <a:bodyPr/>
                    <a:lstStyle/>
                    <a:p>
                      <a:pPr algn="ctr"/>
                      <a:r>
                        <a:rPr lang="de-DE" dirty="0"/>
                        <a:t>X</a:t>
                      </a:r>
                    </a:p>
                  </a:txBody>
                  <a:tcPr/>
                </a:tc>
                <a:tc>
                  <a:txBody>
                    <a:bodyPr/>
                    <a:lstStyle/>
                    <a:p>
                      <a:pPr algn="ctr"/>
                      <a:r>
                        <a:rPr lang="de-DE" dirty="0"/>
                        <a:t>X</a:t>
                      </a:r>
                    </a:p>
                  </a:txBody>
                  <a:tcPr/>
                </a:tc>
                <a:tc>
                  <a:txBody>
                    <a:bodyPr/>
                    <a:lstStyle/>
                    <a:p>
                      <a:pPr algn="ctr"/>
                      <a:r>
                        <a:rPr lang="de-DE" dirty="0"/>
                        <a:t>X</a:t>
                      </a:r>
                    </a:p>
                  </a:txBody>
                  <a:tcPr/>
                </a:tc>
                <a:tc>
                  <a:txBody>
                    <a:bodyPr/>
                    <a:lstStyle/>
                    <a:p>
                      <a:pPr algn="ctr"/>
                      <a:r>
                        <a:rPr lang="de-DE" dirty="0"/>
                        <a:t>X</a:t>
                      </a:r>
                    </a:p>
                  </a:txBody>
                  <a:tcPr/>
                </a:tc>
                <a:tc>
                  <a:txBody>
                    <a:bodyPr/>
                    <a:lstStyle/>
                    <a:p>
                      <a:pPr algn="ctr"/>
                      <a:r>
                        <a:rPr lang="de-DE" dirty="0"/>
                        <a:t>X</a:t>
                      </a:r>
                    </a:p>
                  </a:txBody>
                  <a:tcPr/>
                </a:tc>
                <a:tc>
                  <a:txBody>
                    <a:bodyPr/>
                    <a:lstStyle/>
                    <a:p>
                      <a:endParaRPr lang="de-DE" dirty="0"/>
                    </a:p>
                  </a:txBody>
                  <a:tcPr/>
                </a:tc>
                <a:extLst>
                  <a:ext uri="{0D108BD9-81ED-4DB2-BD59-A6C34878D82A}">
                    <a16:rowId xmlns:a16="http://schemas.microsoft.com/office/drawing/2014/main" val="10002"/>
                  </a:ext>
                </a:extLst>
              </a:tr>
              <a:tr h="370840">
                <a:tc>
                  <a:txBody>
                    <a:bodyPr/>
                    <a:lstStyle/>
                    <a:p>
                      <a:pPr algn="ctr"/>
                      <a:r>
                        <a:rPr lang="de-DE" dirty="0">
                          <a:solidFill>
                            <a:schemeClr val="tx1"/>
                          </a:solidFill>
                        </a:rPr>
                        <a:t>-</a:t>
                      </a:r>
                    </a:p>
                  </a:txBody>
                  <a:tcPr/>
                </a:tc>
                <a:tc>
                  <a:txBody>
                    <a:bodyPr/>
                    <a:lstStyle/>
                    <a:p>
                      <a:pPr algn="ctr"/>
                      <a:r>
                        <a:rPr lang="de-DE" dirty="0">
                          <a:solidFill>
                            <a:schemeClr val="tx1"/>
                          </a:solidFill>
                        </a:rPr>
                        <a:t>-</a:t>
                      </a:r>
                    </a:p>
                  </a:txBody>
                  <a:tcPr/>
                </a:tc>
                <a:tc>
                  <a:txBody>
                    <a:bodyPr/>
                    <a:lstStyle/>
                    <a:p>
                      <a:pPr algn="ctr"/>
                      <a:r>
                        <a:rPr lang="de-DE" dirty="0"/>
                        <a:t>-</a:t>
                      </a:r>
                    </a:p>
                  </a:txBody>
                  <a:tcPr/>
                </a:tc>
                <a:tc>
                  <a:txBody>
                    <a:bodyPr/>
                    <a:lstStyle/>
                    <a:p>
                      <a:pPr algn="ctr"/>
                      <a:r>
                        <a:rPr lang="de-DE" dirty="0">
                          <a:solidFill>
                            <a:srgbClr val="FF0000"/>
                          </a:solidFill>
                        </a:rPr>
                        <a:t>2</a:t>
                      </a:r>
                    </a:p>
                  </a:txBody>
                  <a:tcPr/>
                </a:tc>
                <a:tc>
                  <a:txBody>
                    <a:bodyPr/>
                    <a:lstStyle/>
                    <a:p>
                      <a:pPr algn="ctr"/>
                      <a:r>
                        <a:rPr lang="de-DE" dirty="0">
                          <a:solidFill>
                            <a:srgbClr val="FF0000"/>
                          </a:solidFill>
                        </a:rPr>
                        <a:t>3</a:t>
                      </a:r>
                    </a:p>
                    <a:p>
                      <a:pPr algn="ctr"/>
                      <a:endParaRPr lang="de-DE" dirty="0">
                        <a:solidFill>
                          <a:srgbClr val="FF0000"/>
                        </a:solidFill>
                      </a:endParaRPr>
                    </a:p>
                    <a:p>
                      <a:pPr algn="ctr"/>
                      <a:endParaRPr lang="de-DE" dirty="0">
                        <a:solidFill>
                          <a:srgbClr val="FF0000"/>
                        </a:solidFill>
                      </a:endParaRPr>
                    </a:p>
                  </a:txBody>
                  <a:tcPr/>
                </a:tc>
                <a:tc>
                  <a:txBody>
                    <a:bodyPr/>
                    <a:lstStyle/>
                    <a:p>
                      <a:pPr algn="ctr"/>
                      <a:r>
                        <a:rPr lang="de-DE" dirty="0">
                          <a:solidFill>
                            <a:srgbClr val="FF0000"/>
                          </a:solidFill>
                        </a:rPr>
                        <a:t>3</a:t>
                      </a:r>
                    </a:p>
                  </a:txBody>
                  <a:tcPr/>
                </a:tc>
                <a:tc>
                  <a:txBody>
                    <a:bodyPr/>
                    <a:lstStyle/>
                    <a:p>
                      <a:pPr algn="ctr"/>
                      <a:r>
                        <a:rPr lang="de-DE" dirty="0">
                          <a:solidFill>
                            <a:srgbClr val="FF0000"/>
                          </a:solidFill>
                        </a:rPr>
                        <a:t>2</a:t>
                      </a:r>
                    </a:p>
                  </a:txBody>
                  <a:tcPr/>
                </a:tc>
                <a:tc>
                  <a:txBody>
                    <a:bodyPr/>
                    <a:lstStyle/>
                    <a:p>
                      <a:pPr algn="ctr"/>
                      <a:r>
                        <a:rPr lang="de-DE" dirty="0">
                          <a:solidFill>
                            <a:srgbClr val="FF0000"/>
                          </a:solidFill>
                        </a:rPr>
                        <a:t>2</a:t>
                      </a:r>
                    </a:p>
                  </a:txBody>
                  <a:tcPr/>
                </a:tc>
                <a:tc>
                  <a:txBody>
                    <a:bodyPr/>
                    <a:lstStyle/>
                    <a:p>
                      <a:pPr algn="ctr"/>
                      <a:r>
                        <a:rPr lang="de-DE" dirty="0">
                          <a:solidFill>
                            <a:srgbClr val="FF0000"/>
                          </a:solidFill>
                        </a:rPr>
                        <a:t>3 (5)</a:t>
                      </a:r>
                    </a:p>
                  </a:txBody>
                  <a:tcPr/>
                </a:tc>
                <a:tc>
                  <a:txBody>
                    <a:bodyPr/>
                    <a:lstStyle/>
                    <a:p>
                      <a:pPr algn="ctr"/>
                      <a:r>
                        <a:rPr lang="de-DE" dirty="0">
                          <a:solidFill>
                            <a:srgbClr val="FF0000"/>
                          </a:solidFill>
                        </a:rPr>
                        <a:t>3</a:t>
                      </a:r>
                    </a:p>
                    <a:p>
                      <a:pPr algn="ctr"/>
                      <a:endParaRPr lang="de-DE" dirty="0">
                        <a:solidFill>
                          <a:srgbClr val="FF0000"/>
                        </a:solidFill>
                      </a:endParaRPr>
                    </a:p>
                  </a:txBody>
                  <a:tcPr/>
                </a:tc>
                <a:tc>
                  <a:txBody>
                    <a:bodyPr/>
                    <a:lstStyle/>
                    <a:p>
                      <a:r>
                        <a:rPr lang="de-DE" dirty="0">
                          <a:solidFill>
                            <a:srgbClr val="FF0000"/>
                          </a:solidFill>
                        </a:rPr>
                        <a:t>               32 (34)</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6318318"/>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867328" cy="1224136"/>
          </a:xfrm>
        </p:spPr>
        <p:txBody>
          <a:bodyPr/>
          <a:lstStyle/>
          <a:p>
            <a:r>
              <a:rPr lang="de-DE" sz="2800" dirty="0">
                <a:solidFill>
                  <a:srgbClr val="FF6600"/>
                </a:solidFill>
              </a:rPr>
              <a:t>                                     </a:t>
            </a:r>
            <a:r>
              <a:rPr lang="de-DE" sz="2800" b="1" dirty="0">
                <a:solidFill>
                  <a:srgbClr val="FF6600"/>
                </a:solidFill>
              </a:rPr>
              <a:t>Zweite Fremdsprache in der MSS</a:t>
            </a:r>
          </a:p>
        </p:txBody>
      </p:sp>
      <p:sp>
        <p:nvSpPr>
          <p:cNvPr id="3" name="Inhaltsplatzhalter 2"/>
          <p:cNvSpPr>
            <a:spLocks noGrp="1"/>
          </p:cNvSpPr>
          <p:nvPr>
            <p:ph idx="1"/>
          </p:nvPr>
        </p:nvSpPr>
        <p:spPr>
          <a:xfrm>
            <a:off x="457200" y="1628800"/>
            <a:ext cx="8229600" cy="4497363"/>
          </a:xfrm>
        </p:spPr>
        <p:txBody>
          <a:bodyPr/>
          <a:lstStyle/>
          <a:p>
            <a:r>
              <a:rPr lang="de-DE" sz="2000" b="1" dirty="0"/>
              <a:t>Französisch oder Latein als neueinsetzende 2. Fremdsprache</a:t>
            </a:r>
          </a:p>
          <a:p>
            <a:pPr marL="0" indent="0">
              <a:buNone/>
            </a:pPr>
            <a:r>
              <a:rPr lang="de-DE" sz="1600" dirty="0"/>
              <a:t>als Grundkurs mit 5 Wochenstunden,</a:t>
            </a:r>
          </a:p>
          <a:p>
            <a:pPr marL="0" indent="0">
              <a:buNone/>
            </a:pPr>
            <a:r>
              <a:rPr lang="de-DE" sz="1600" dirty="0"/>
              <a:t>wenn keine 2. Fremdsprache in Sek. I belegt wurde.</a:t>
            </a:r>
          </a:p>
          <a:p>
            <a:pPr marL="0" indent="0">
              <a:buNone/>
            </a:pPr>
            <a:endParaRPr lang="de-DE" sz="2000" dirty="0"/>
          </a:p>
          <a:p>
            <a:pPr marL="0" indent="0">
              <a:buNone/>
            </a:pPr>
            <a:r>
              <a:rPr lang="de-DE" sz="2000" b="1" dirty="0"/>
              <a:t>                  Erwerb des </a:t>
            </a:r>
            <a:r>
              <a:rPr lang="de-DE" sz="2000" b="1" u="sng" dirty="0"/>
              <a:t>Latinums</a:t>
            </a:r>
            <a:r>
              <a:rPr lang="de-DE" sz="2000" b="1" dirty="0"/>
              <a:t> möglich</a:t>
            </a:r>
            <a:endParaRPr lang="de-DE" sz="2000" dirty="0"/>
          </a:p>
          <a:p>
            <a:pPr marL="0" indent="0">
              <a:buNone/>
            </a:pPr>
            <a:endParaRPr lang="de-DE" sz="2000" dirty="0"/>
          </a:p>
          <a:p>
            <a:r>
              <a:rPr lang="de-DE" sz="2000" b="1" dirty="0"/>
              <a:t>Französisch oder Englisch als fortgeführte 2. Fremdsprache</a:t>
            </a:r>
          </a:p>
          <a:p>
            <a:pPr marL="0" indent="0">
              <a:buNone/>
            </a:pPr>
            <a:r>
              <a:rPr lang="de-DE" sz="1600" dirty="0"/>
              <a:t>als Grundkurs mit 3 Wochenstunden,</a:t>
            </a:r>
          </a:p>
          <a:p>
            <a:pPr marL="0" indent="0">
              <a:buNone/>
            </a:pPr>
            <a:r>
              <a:rPr lang="de-DE" sz="1600" dirty="0"/>
              <a:t>vorausgesetzt sie wurde 4 Jahre in Sek. I belegt.</a:t>
            </a:r>
          </a:p>
        </p:txBody>
      </p:sp>
      <p:sp>
        <p:nvSpPr>
          <p:cNvPr id="4" name="Pfeil nach rechts 3"/>
          <p:cNvSpPr/>
          <p:nvPr/>
        </p:nvSpPr>
        <p:spPr>
          <a:xfrm>
            <a:off x="539552" y="3020963"/>
            <a:ext cx="936104" cy="288032"/>
          </a:xfrm>
          <a:prstGeom prst="rightArrow">
            <a:avLst/>
          </a:prstGeom>
          <a:solidFill>
            <a:srgbClr val="FF0000"/>
          </a:solidFill>
          <a:ln>
            <a:solidFill>
              <a:schemeClr val="tx2">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79388117"/>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395288" y="404813"/>
            <a:ext cx="8229600" cy="1143000"/>
          </a:xfrm>
        </p:spPr>
        <p:txBody>
          <a:bodyPr/>
          <a:lstStyle/>
          <a:p>
            <a:r>
              <a:rPr lang="de-DE" altLang="de-DE" sz="2800" b="1" dirty="0">
                <a:solidFill>
                  <a:srgbClr val="FF6600"/>
                </a:solidFill>
              </a:rPr>
              <a:t>                        Profilelemente MSS </a:t>
            </a:r>
          </a:p>
        </p:txBody>
      </p:sp>
      <p:sp>
        <p:nvSpPr>
          <p:cNvPr id="7171" name="Inhaltsplatzhalter 2"/>
          <p:cNvSpPr>
            <a:spLocks noGrp="1"/>
          </p:cNvSpPr>
          <p:nvPr>
            <p:ph idx="1"/>
          </p:nvPr>
        </p:nvSpPr>
        <p:spPr>
          <a:xfrm>
            <a:off x="457200" y="1916113"/>
            <a:ext cx="8229600" cy="1441450"/>
          </a:xfrm>
        </p:spPr>
        <p:txBody>
          <a:bodyPr/>
          <a:lstStyle/>
          <a:p>
            <a:pPr marL="0" indent="0" algn="ctr">
              <a:buFont typeface="Arial" charset="0"/>
              <a:buNone/>
            </a:pPr>
            <a:r>
              <a:rPr lang="de-DE" altLang="de-DE" sz="2400" b="1" dirty="0"/>
              <a:t>„Wir unterstützen unsere zukünftigen MSS </a:t>
            </a:r>
            <a:r>
              <a:rPr lang="de-DE" altLang="de-DE" sz="2400" b="1" dirty="0" err="1"/>
              <a:t>SchülerInnen</a:t>
            </a:r>
            <a:r>
              <a:rPr lang="de-DE" altLang="de-DE" sz="2400" b="1" dirty="0"/>
              <a:t> nachhaltig auf dem Weg zum Abitur.“</a:t>
            </a:r>
          </a:p>
        </p:txBody>
      </p:sp>
      <p:pic>
        <p:nvPicPr>
          <p:cNvPr id="7172" name="Grafik 3" descr="C:\Users\PMolter\AppData\Local\Microsoft\Windows\Temporary Internet Files\Content.IE5\5ZCMNCJS\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284984"/>
            <a:ext cx="4032250"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Grafik 4" descr="C:\Users\PMolter\AppData\Local\Microsoft\Windows\Temporary Internet Files\Content.IE5\PYYJN9V9\smart-goal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726" y="4533552"/>
            <a:ext cx="254317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177756"/>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8075240" cy="792088"/>
          </a:xfrm>
        </p:spPr>
        <p:txBody>
          <a:bodyPr/>
          <a:lstStyle/>
          <a:p>
            <a:r>
              <a:rPr lang="de-DE" sz="2800" b="1" dirty="0">
                <a:solidFill>
                  <a:srgbClr val="FF6600"/>
                </a:solidFill>
              </a:rPr>
              <a:t>                                   Profil: Sportlicher Schwerpunkt</a:t>
            </a:r>
            <a:endParaRPr lang="de-DE" sz="2800" dirty="0"/>
          </a:p>
        </p:txBody>
      </p:sp>
      <p:sp>
        <p:nvSpPr>
          <p:cNvPr id="3" name="Inhaltsplatzhalter 2"/>
          <p:cNvSpPr>
            <a:spLocks noGrp="1"/>
          </p:cNvSpPr>
          <p:nvPr>
            <p:ph idx="1"/>
          </p:nvPr>
        </p:nvSpPr>
        <p:spPr>
          <a:xfrm>
            <a:off x="457200" y="1772816"/>
            <a:ext cx="8229600" cy="4752528"/>
          </a:xfrm>
        </p:spPr>
        <p:txBody>
          <a:bodyPr/>
          <a:lstStyle/>
          <a:p>
            <a:r>
              <a:rPr lang="de-DE" sz="2000" b="1" dirty="0"/>
              <a:t>Leistungsfach Sport</a:t>
            </a:r>
          </a:p>
          <a:p>
            <a:r>
              <a:rPr lang="de-DE" sz="2000" dirty="0"/>
              <a:t>Neue Außensportanlagen mit </a:t>
            </a:r>
          </a:p>
          <a:p>
            <a:pPr marL="0" indent="0">
              <a:buNone/>
            </a:pPr>
            <a:r>
              <a:rPr lang="de-DE" sz="2000" dirty="0"/>
              <a:t>      Kunstrasenplatz an beiden Standorten</a:t>
            </a:r>
          </a:p>
          <a:p>
            <a:r>
              <a:rPr lang="de-DE" sz="2000" dirty="0"/>
              <a:t>Schuleigenes Schwimmbad </a:t>
            </a:r>
            <a:r>
              <a:rPr lang="de-DE" sz="2000" dirty="0" err="1"/>
              <a:t>Waldmohr</a:t>
            </a:r>
            <a:endParaRPr lang="de-DE" sz="2000" dirty="0"/>
          </a:p>
          <a:p>
            <a:r>
              <a:rPr lang="de-DE" sz="2000" dirty="0"/>
              <a:t>3-geteilte Multifunktionsturnhalle</a:t>
            </a:r>
          </a:p>
          <a:p>
            <a:r>
              <a:rPr lang="de-DE" sz="2000" dirty="0"/>
              <a:t>2x </a:t>
            </a:r>
            <a:r>
              <a:rPr lang="de-DE" sz="2000" dirty="0" err="1"/>
              <a:t>Streetballfelder</a:t>
            </a:r>
            <a:endParaRPr lang="de-DE" sz="2000" dirty="0"/>
          </a:p>
          <a:p>
            <a:r>
              <a:rPr lang="de-DE" sz="2000" dirty="0"/>
              <a:t>Soccer-Court, Beachvolleyball, </a:t>
            </a:r>
          </a:p>
          <a:p>
            <a:r>
              <a:rPr lang="de-DE" sz="2000" dirty="0"/>
              <a:t>Sport </a:t>
            </a:r>
            <a:r>
              <a:rPr lang="de-DE" sz="2000" dirty="0" err="1"/>
              <a:t>AG´s</a:t>
            </a:r>
            <a:endParaRPr lang="de-DE" sz="2000" dirty="0"/>
          </a:p>
          <a:p>
            <a:r>
              <a:rPr lang="de-DE" sz="2000" dirty="0"/>
              <a:t>Teilnahme an Schulsportwettkämpfen</a:t>
            </a:r>
          </a:p>
          <a:p>
            <a:r>
              <a:rPr lang="de-DE" sz="2000" dirty="0"/>
              <a:t>Kooperation und Schulpartnerschaften:</a:t>
            </a:r>
          </a:p>
          <a:p>
            <a:pPr marL="0" indent="0">
              <a:buNone/>
            </a:pPr>
            <a:r>
              <a:rPr lang="de-DE" sz="2000" dirty="0"/>
              <a:t>-     </a:t>
            </a:r>
            <a:r>
              <a:rPr lang="de-DE" sz="1600" dirty="0"/>
              <a:t>mit Vereinen</a:t>
            </a:r>
          </a:p>
          <a:p>
            <a:pPr>
              <a:buFontTx/>
              <a:buChar char="-"/>
            </a:pPr>
            <a:r>
              <a:rPr lang="de-DE" sz="1600" dirty="0"/>
              <a:t>dem Sportwissenschaftlichen Institut </a:t>
            </a:r>
          </a:p>
          <a:p>
            <a:pPr marL="0" indent="0">
              <a:buNone/>
            </a:pPr>
            <a:r>
              <a:rPr lang="de-DE" sz="1600" dirty="0"/>
              <a:t>       der Universität des Saarlandes</a:t>
            </a:r>
          </a:p>
          <a:p>
            <a:pPr marL="0" indent="0">
              <a:buNone/>
            </a:pPr>
            <a:r>
              <a:rPr lang="de-DE" sz="1600" dirty="0"/>
              <a:t>-     dem Olympiastützpunkt Rheinland-Pfalz-Saar</a:t>
            </a:r>
          </a:p>
        </p:txBody>
      </p:sp>
      <p:pic>
        <p:nvPicPr>
          <p:cNvPr id="4" name="Grafik 3" descr="C:\Users\PMolter\AppData\Local\Microsoft\Windows\Temporary Internet Files\Content.IE5\BVT9PC20\MP900406777[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340768"/>
            <a:ext cx="2516510" cy="2131184"/>
          </a:xfrm>
          <a:prstGeom prst="rect">
            <a:avLst/>
          </a:prstGeom>
          <a:noFill/>
          <a:ln>
            <a:noFill/>
          </a:ln>
        </p:spPr>
      </p:pic>
      <p:pic>
        <p:nvPicPr>
          <p:cNvPr id="5" name="Grafik 4" descr="C:\Users\PMolter\AppData\Local\Microsoft\Windows\Temporary Internet Files\Content.IE5\BVT9PC20\MP90044835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0161" y="2564904"/>
            <a:ext cx="1818853" cy="1271215"/>
          </a:xfrm>
          <a:prstGeom prst="rect">
            <a:avLst/>
          </a:prstGeom>
          <a:noFill/>
          <a:ln>
            <a:noFill/>
          </a:ln>
        </p:spPr>
      </p:pic>
      <p:pic>
        <p:nvPicPr>
          <p:cNvPr id="2050" name="Picture 2" descr="C:\Users\PMolter\AppData\Local\Microsoft\Windows\Temporary Internet Files\Content.IE5\BVT9PC20\basket_palla_800_8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9545" y="980728"/>
            <a:ext cx="1540084" cy="10241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Silhouette Volleyb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2996952"/>
            <a:ext cx="1968153" cy="14761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bbildung von einem Floret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3143" y="3836119"/>
            <a:ext cx="1465871" cy="6952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y_Kurt Michel_pixelio.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175" y="5013176"/>
            <a:ext cx="3286325" cy="184482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zumkellermelanie.de/Medien/Bilder/Turnen/Abfolgen/%C3%9Cberschlag.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8644" y="4473067"/>
            <a:ext cx="3285356" cy="106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816939"/>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8075240" cy="792088"/>
          </a:xfrm>
        </p:spPr>
        <p:txBody>
          <a:bodyPr/>
          <a:lstStyle/>
          <a:p>
            <a:r>
              <a:rPr lang="de-DE" sz="2800" b="1" dirty="0">
                <a:solidFill>
                  <a:srgbClr val="FF6600"/>
                </a:solidFill>
              </a:rPr>
              <a:t>                        Profil: Integrationswoche</a:t>
            </a:r>
            <a:endParaRPr lang="de-DE" sz="2800" dirty="0"/>
          </a:p>
        </p:txBody>
      </p:sp>
      <p:sp>
        <p:nvSpPr>
          <p:cNvPr id="3" name="Inhaltsplatzhalter 2"/>
          <p:cNvSpPr>
            <a:spLocks noGrp="1"/>
          </p:cNvSpPr>
          <p:nvPr>
            <p:ph idx="1"/>
          </p:nvPr>
        </p:nvSpPr>
        <p:spPr>
          <a:xfrm>
            <a:off x="457200" y="1916832"/>
            <a:ext cx="8229600" cy="2592289"/>
          </a:xfrm>
        </p:spPr>
        <p:txBody>
          <a:bodyPr/>
          <a:lstStyle/>
          <a:p>
            <a:pPr marL="0" indent="0">
              <a:buNone/>
            </a:pPr>
            <a:r>
              <a:rPr lang="de-DE" sz="2400" dirty="0">
                <a:ln>
                  <a:solidFill>
                    <a:srgbClr val="002060"/>
                  </a:solidFill>
                </a:ln>
              </a:rPr>
              <a:t>Erste Woche 11/1</a:t>
            </a:r>
          </a:p>
          <a:p>
            <a:r>
              <a:rPr lang="de-DE" sz="2000" dirty="0"/>
              <a:t>„Ankommen“ und</a:t>
            </a:r>
          </a:p>
          <a:p>
            <a:pPr marL="0" indent="0">
              <a:buNone/>
            </a:pPr>
            <a:r>
              <a:rPr lang="de-DE" sz="2000" dirty="0"/>
              <a:t>      „Kennenlernen“</a:t>
            </a:r>
          </a:p>
          <a:p>
            <a:pPr marL="0" indent="0">
              <a:buNone/>
            </a:pPr>
            <a:r>
              <a:rPr lang="de-DE" sz="2000" b="1" dirty="0"/>
              <a:t>Methodenwoche</a:t>
            </a:r>
            <a:r>
              <a:rPr lang="de-DE" sz="2000" dirty="0"/>
              <a:t>: Workshops in Word, </a:t>
            </a:r>
          </a:p>
          <a:p>
            <a:pPr marL="0" indent="0">
              <a:buNone/>
            </a:pPr>
            <a:r>
              <a:rPr lang="de-DE" sz="2000" dirty="0"/>
              <a:t>Power-Point-Präsentationen, Excel,</a:t>
            </a:r>
          </a:p>
          <a:p>
            <a:pPr marL="0" indent="0">
              <a:buNone/>
            </a:pPr>
            <a:r>
              <a:rPr lang="de-DE" sz="2000" dirty="0"/>
              <a:t>Umgang mit </a:t>
            </a:r>
            <a:r>
              <a:rPr lang="de-DE" sz="2000" dirty="0" err="1"/>
              <a:t>Moodle</a:t>
            </a:r>
            <a:r>
              <a:rPr lang="de-DE" sz="2000" dirty="0"/>
              <a:t> und </a:t>
            </a:r>
            <a:r>
              <a:rPr lang="de-DE" sz="2000" dirty="0" err="1"/>
              <a:t>Sdui</a:t>
            </a:r>
            <a:endParaRPr lang="de-DE" sz="2000" dirty="0"/>
          </a:p>
          <a:p>
            <a:pPr marL="0" indent="0">
              <a:buNone/>
            </a:pPr>
            <a:r>
              <a:rPr lang="de-DE" sz="2000" b="1" dirty="0"/>
              <a:t>Schulung: </a:t>
            </a:r>
          </a:p>
          <a:p>
            <a:pPr marL="457200" indent="-457200">
              <a:buAutoNum type="alphaLcParenR"/>
            </a:pPr>
            <a:r>
              <a:rPr lang="de-DE" sz="2000" dirty="0"/>
              <a:t>Wie halte ich gute Referate?</a:t>
            </a:r>
          </a:p>
          <a:p>
            <a:pPr marL="457200" indent="-457200">
              <a:buAutoNum type="alphaLcParenR"/>
            </a:pPr>
            <a:r>
              <a:rPr lang="de-DE" sz="2000" dirty="0"/>
              <a:t>Wie besorge ich mir richtige Informationen?</a:t>
            </a:r>
          </a:p>
          <a:p>
            <a:pPr marL="457200" indent="-457200">
              <a:buAutoNum type="alphaLcParenR"/>
            </a:pPr>
            <a:endParaRPr lang="de-DE" sz="2000" dirty="0"/>
          </a:p>
          <a:p>
            <a:pPr marL="0" indent="0">
              <a:buNone/>
            </a:pPr>
            <a:endParaRPr lang="de-DE" sz="2000" dirty="0"/>
          </a:p>
        </p:txBody>
      </p:sp>
      <p:pic>
        <p:nvPicPr>
          <p:cNvPr id="4" name="Bild 1" descr="http://www.floristikseminare.de/tl_files/layout/headmotive/headmotiv_kooperation.jpg"/>
          <p:cNvPicPr/>
          <p:nvPr/>
        </p:nvPicPr>
        <p:blipFill>
          <a:blip r:embed="rId2">
            <a:extLst>
              <a:ext uri="{28A0092B-C50C-407E-A947-70E740481C1C}">
                <a14:useLocalDpi xmlns:a14="http://schemas.microsoft.com/office/drawing/2010/main" val="0"/>
              </a:ext>
            </a:extLst>
          </a:blip>
          <a:srcRect/>
          <a:stretch>
            <a:fillRect/>
          </a:stretch>
        </p:blipFill>
        <p:spPr bwMode="auto">
          <a:xfrm>
            <a:off x="5959048" y="2744134"/>
            <a:ext cx="2727752" cy="2376264"/>
          </a:xfrm>
          <a:prstGeom prst="rect">
            <a:avLst/>
          </a:prstGeom>
          <a:noFill/>
          <a:ln>
            <a:noFill/>
          </a:ln>
        </p:spPr>
      </p:pic>
    </p:spTree>
    <p:extLst>
      <p:ext uri="{BB962C8B-B14F-4D97-AF65-F5344CB8AC3E}">
        <p14:creationId xmlns:p14="http://schemas.microsoft.com/office/powerpoint/2010/main" val="1286651046"/>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8075240" cy="792088"/>
          </a:xfrm>
        </p:spPr>
        <p:txBody>
          <a:bodyPr/>
          <a:lstStyle/>
          <a:p>
            <a:r>
              <a:rPr lang="de-DE" sz="2800" b="1" dirty="0">
                <a:solidFill>
                  <a:srgbClr val="FF6600"/>
                </a:solidFill>
              </a:rPr>
              <a:t>                                   Profil: Berufsorientierung</a:t>
            </a:r>
            <a:endParaRPr lang="de-DE" sz="2800" dirty="0"/>
          </a:p>
        </p:txBody>
      </p:sp>
      <p:sp>
        <p:nvSpPr>
          <p:cNvPr id="3" name="Inhaltsplatzhalter 2"/>
          <p:cNvSpPr>
            <a:spLocks noGrp="1"/>
          </p:cNvSpPr>
          <p:nvPr>
            <p:ph idx="1"/>
          </p:nvPr>
        </p:nvSpPr>
        <p:spPr>
          <a:xfrm>
            <a:off x="457200" y="2348880"/>
            <a:ext cx="8229600" cy="3777283"/>
          </a:xfrm>
        </p:spPr>
        <p:txBody>
          <a:bodyPr/>
          <a:lstStyle/>
          <a:p>
            <a:pPr marL="0" indent="0">
              <a:buNone/>
            </a:pPr>
            <a:r>
              <a:rPr lang="de-DE" sz="2400" b="1" dirty="0"/>
              <a:t>Berufspraktikum</a:t>
            </a:r>
          </a:p>
          <a:p>
            <a:r>
              <a:rPr lang="de-DE" sz="2000" dirty="0"/>
              <a:t>am Ende der Klasse 11 </a:t>
            </a:r>
          </a:p>
          <a:p>
            <a:r>
              <a:rPr lang="de-DE" sz="2000" dirty="0"/>
              <a:t>Erwerb von berufspraktischen </a:t>
            </a:r>
          </a:p>
          <a:p>
            <a:pPr marL="0" indent="0">
              <a:buNone/>
            </a:pPr>
            <a:r>
              <a:rPr lang="de-DE" sz="2000" dirty="0"/>
              <a:t>      Erfahrungen</a:t>
            </a:r>
          </a:p>
          <a:p>
            <a:pPr marL="0" indent="0">
              <a:buNone/>
            </a:pPr>
            <a:endParaRPr lang="de-DE" sz="2000" dirty="0"/>
          </a:p>
          <a:p>
            <a:pPr marL="0" indent="0">
              <a:buNone/>
            </a:pPr>
            <a:r>
              <a:rPr lang="de-DE" sz="2000" dirty="0"/>
              <a:t>Agentur für Arbeit: Beratung bezüglich</a:t>
            </a:r>
          </a:p>
          <a:p>
            <a:pPr>
              <a:buFontTx/>
              <a:buChar char="-"/>
            </a:pPr>
            <a:r>
              <a:rPr lang="de-DE" sz="2000" dirty="0"/>
              <a:t>Schullaufbahn</a:t>
            </a:r>
          </a:p>
          <a:p>
            <a:pPr>
              <a:buFontTx/>
              <a:buChar char="-"/>
            </a:pPr>
            <a:r>
              <a:rPr lang="de-DE" sz="2000" dirty="0"/>
              <a:t>Studium</a:t>
            </a:r>
          </a:p>
          <a:p>
            <a:pPr>
              <a:buFontTx/>
              <a:buChar char="-"/>
            </a:pPr>
            <a:r>
              <a:rPr lang="de-DE" sz="2000" dirty="0"/>
              <a:t>Berufswahl</a:t>
            </a:r>
          </a:p>
        </p:txBody>
      </p:sp>
      <p:pic>
        <p:nvPicPr>
          <p:cNvPr id="1026" name="Picture 2" descr="http://www.gesamtschule-nordkirchen.de/wp-content/uploads/2014/01/Praktik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556792"/>
            <a:ext cx="2943225"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amburg.de/image/4394654/16x9/227/128/aee5f137971cebee9f2a7dd07901f792/II/berufspraktikum-teaser-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886173"/>
            <a:ext cx="2943225" cy="165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651046"/>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8075240" cy="792088"/>
          </a:xfrm>
        </p:spPr>
        <p:txBody>
          <a:bodyPr/>
          <a:lstStyle/>
          <a:p>
            <a:r>
              <a:rPr lang="de-DE" sz="2800" b="1" dirty="0">
                <a:solidFill>
                  <a:srgbClr val="FF6600"/>
                </a:solidFill>
              </a:rPr>
              <a:t>                                   Profil: Exkursionen und Fahrten</a:t>
            </a:r>
            <a:endParaRPr lang="de-DE" sz="2800" dirty="0"/>
          </a:p>
        </p:txBody>
      </p:sp>
      <p:sp>
        <p:nvSpPr>
          <p:cNvPr id="3" name="Inhaltsplatzhalter 2"/>
          <p:cNvSpPr>
            <a:spLocks noGrp="1"/>
          </p:cNvSpPr>
          <p:nvPr>
            <p:ph idx="1"/>
          </p:nvPr>
        </p:nvSpPr>
        <p:spPr>
          <a:xfrm>
            <a:off x="457200" y="2492897"/>
            <a:ext cx="8229600" cy="2088232"/>
          </a:xfrm>
        </p:spPr>
        <p:txBody>
          <a:bodyPr/>
          <a:lstStyle/>
          <a:p>
            <a:pPr marL="0" indent="0">
              <a:buNone/>
            </a:pPr>
            <a:r>
              <a:rPr lang="de-DE" sz="2400" dirty="0">
                <a:ln>
                  <a:solidFill>
                    <a:srgbClr val="002060"/>
                  </a:solidFill>
                </a:ln>
              </a:rPr>
              <a:t>Außerschulische Aktivitäten</a:t>
            </a:r>
          </a:p>
          <a:p>
            <a:r>
              <a:rPr lang="de-DE" sz="2000" dirty="0"/>
              <a:t>Kursfahrt in Klassenstufe 12</a:t>
            </a:r>
          </a:p>
          <a:p>
            <a:r>
              <a:rPr lang="de-DE" sz="2000" dirty="0"/>
              <a:t>Unterrichtsgänge/Tagesfahrten</a:t>
            </a:r>
          </a:p>
          <a:p>
            <a:r>
              <a:rPr lang="de-DE" sz="2000" dirty="0"/>
              <a:t>Exkursionen</a:t>
            </a:r>
          </a:p>
        </p:txBody>
      </p:sp>
      <p:pic>
        <p:nvPicPr>
          <p:cNvPr id="5" name="Picture 2" descr="http://steinwandern.de/exkursionen/pix/Wutachschluch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340768"/>
            <a:ext cx="2659162" cy="1734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w.com/image/0,,1159433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365104"/>
            <a:ext cx="2639194" cy="1951405"/>
          </a:xfrm>
          <a:prstGeom prst="rect">
            <a:avLst/>
          </a:prstGeom>
          <a:noFill/>
          <a:extLst>
            <a:ext uri="{909E8E84-426E-40DD-AFC4-6F175D3DCCD1}">
              <a14:hiddenFill xmlns:a14="http://schemas.microsoft.com/office/drawing/2010/main">
                <a:solidFill>
                  <a:srgbClr val="FFFFFF"/>
                </a:solidFill>
              </a14:hiddenFill>
            </a:ext>
          </a:extLst>
        </p:spPr>
      </p:pic>
      <p:pic>
        <p:nvPicPr>
          <p:cNvPr id="8" name="Bild 2" descr="http://www.die-stiftung.de/wp-content/uploads/sites/6/2014/10/Par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2931102"/>
            <a:ext cx="3096344" cy="2016224"/>
          </a:xfrm>
          <a:prstGeom prst="rect">
            <a:avLst/>
          </a:prstGeom>
          <a:noFill/>
          <a:ln>
            <a:noFill/>
          </a:ln>
        </p:spPr>
      </p:pic>
    </p:spTree>
    <p:extLst>
      <p:ext uri="{BB962C8B-B14F-4D97-AF65-F5344CB8AC3E}">
        <p14:creationId xmlns:p14="http://schemas.microsoft.com/office/powerpoint/2010/main" val="1286651046"/>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8075240" cy="792088"/>
          </a:xfrm>
        </p:spPr>
        <p:txBody>
          <a:bodyPr/>
          <a:lstStyle/>
          <a:p>
            <a:r>
              <a:rPr lang="de-DE" sz="2800" b="1" dirty="0">
                <a:solidFill>
                  <a:srgbClr val="FF6600"/>
                </a:solidFill>
              </a:rPr>
              <a:t>                                  Profil: IT an unserer Schule</a:t>
            </a:r>
            <a:endParaRPr lang="de-DE" sz="2800" dirty="0"/>
          </a:p>
        </p:txBody>
      </p:sp>
      <p:sp>
        <p:nvSpPr>
          <p:cNvPr id="3" name="Inhaltsplatzhalter 2"/>
          <p:cNvSpPr>
            <a:spLocks noGrp="1"/>
          </p:cNvSpPr>
          <p:nvPr>
            <p:ph idx="1"/>
          </p:nvPr>
        </p:nvSpPr>
        <p:spPr>
          <a:xfrm>
            <a:off x="457200" y="2636913"/>
            <a:ext cx="8229600" cy="2088232"/>
          </a:xfrm>
        </p:spPr>
        <p:txBody>
          <a:bodyPr/>
          <a:lstStyle/>
          <a:p>
            <a:r>
              <a:rPr lang="de-DE" sz="2000" dirty="0"/>
              <a:t>Medienkompetenzschule</a:t>
            </a:r>
          </a:p>
          <a:p>
            <a:r>
              <a:rPr lang="de-DE" sz="2000" dirty="0"/>
              <a:t>ECDL</a:t>
            </a:r>
          </a:p>
          <a:p>
            <a:r>
              <a:rPr lang="de-DE" sz="2000" dirty="0"/>
              <a:t>Lernplattform </a:t>
            </a:r>
            <a:r>
              <a:rPr lang="de-DE" sz="2000" dirty="0" err="1"/>
              <a:t>Moodle</a:t>
            </a:r>
            <a:endParaRPr lang="de-DE" sz="2000" dirty="0"/>
          </a:p>
          <a:p>
            <a:r>
              <a:rPr lang="de-DE" sz="2000" dirty="0" err="1"/>
              <a:t>Sdui</a:t>
            </a:r>
            <a:r>
              <a:rPr lang="de-DE" sz="2000" dirty="0"/>
              <a:t> - Lernplattform</a:t>
            </a:r>
          </a:p>
        </p:txBody>
      </p:sp>
      <p:pic>
        <p:nvPicPr>
          <p:cNvPr id="3074" name="Picture 2" descr="http://thumbs.dreamstime.com/t/computerlabor-336683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012" y="3390329"/>
            <a:ext cx="3258107" cy="21720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kant-boppard.de/fileadmin/Medienkompetenz/mms-logo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5529982"/>
            <a:ext cx="2657475" cy="9239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bbspirmasens.de/cms/uploads/RTEmagicC_ECDL_logo2.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268760"/>
            <a:ext cx="2476500" cy="269557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ecdl.de/typo3temp/_processed_/csm_m-logo_02_1714afd1a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2046189"/>
            <a:ext cx="19240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651046"/>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8075240" cy="792088"/>
          </a:xfrm>
        </p:spPr>
        <p:txBody>
          <a:bodyPr/>
          <a:lstStyle/>
          <a:p>
            <a:r>
              <a:rPr lang="de-DE" sz="2800" b="1" dirty="0">
                <a:solidFill>
                  <a:srgbClr val="FF6600"/>
                </a:solidFill>
              </a:rPr>
              <a:t>                                       </a:t>
            </a:r>
            <a:r>
              <a:rPr lang="de-DE" sz="3200" b="1" dirty="0">
                <a:solidFill>
                  <a:srgbClr val="FF6600"/>
                </a:solidFill>
              </a:rPr>
              <a:t>Wohlfühlen</a:t>
            </a:r>
            <a:r>
              <a:rPr lang="de-DE" sz="2800" b="1" dirty="0">
                <a:solidFill>
                  <a:srgbClr val="FF6600"/>
                </a:solidFill>
              </a:rPr>
              <a:t> an unserer Schule</a:t>
            </a:r>
            <a:endParaRPr lang="de-DE" sz="2800" dirty="0"/>
          </a:p>
        </p:txBody>
      </p:sp>
      <p:sp>
        <p:nvSpPr>
          <p:cNvPr id="3" name="Inhaltsplatzhalter 2"/>
          <p:cNvSpPr>
            <a:spLocks noGrp="1"/>
          </p:cNvSpPr>
          <p:nvPr>
            <p:ph idx="1"/>
          </p:nvPr>
        </p:nvSpPr>
        <p:spPr>
          <a:xfrm>
            <a:off x="457200" y="2276872"/>
            <a:ext cx="8229600" cy="3849291"/>
          </a:xfrm>
        </p:spPr>
        <p:txBody>
          <a:bodyPr/>
          <a:lstStyle/>
          <a:p>
            <a:r>
              <a:rPr lang="de-DE" sz="2000" dirty="0"/>
              <a:t>Mensa mit guter Küche</a:t>
            </a:r>
          </a:p>
          <a:p>
            <a:r>
              <a:rPr lang="de-DE" sz="2000" dirty="0"/>
              <a:t>MSS-Schülerräume (2)</a:t>
            </a:r>
          </a:p>
          <a:p>
            <a:r>
              <a:rPr lang="de-DE" sz="2000" dirty="0"/>
              <a:t>Arbeitsraum </a:t>
            </a:r>
          </a:p>
          <a:p>
            <a:r>
              <a:rPr lang="de-DE" sz="2000" dirty="0"/>
              <a:t>Bibliothek</a:t>
            </a:r>
          </a:p>
          <a:p>
            <a:r>
              <a:rPr lang="de-DE" sz="2000" dirty="0"/>
              <a:t>Schwimmbad </a:t>
            </a:r>
          </a:p>
          <a:p>
            <a:r>
              <a:rPr lang="de-DE" sz="2000" dirty="0"/>
              <a:t>Sportanlage mit Kunstrasenplatz</a:t>
            </a:r>
          </a:p>
          <a:p>
            <a:r>
              <a:rPr lang="de-DE" sz="2000" dirty="0"/>
              <a:t>Beachvolleyballfeld</a:t>
            </a:r>
          </a:p>
          <a:p>
            <a:r>
              <a:rPr lang="de-DE" sz="2000" dirty="0" err="1"/>
              <a:t>Soccercourt</a:t>
            </a:r>
            <a:endParaRPr lang="de-DE" sz="2000" dirty="0"/>
          </a:p>
          <a:p>
            <a:r>
              <a:rPr lang="de-DE" sz="2000" dirty="0" err="1"/>
              <a:t>Streetballcourt</a:t>
            </a:r>
            <a:r>
              <a:rPr lang="de-DE" sz="2000" dirty="0"/>
              <a:t> </a:t>
            </a:r>
          </a:p>
        </p:txBody>
      </p:sp>
      <p:pic>
        <p:nvPicPr>
          <p:cNvPr id="7" name="Grafik 6"/>
          <p:cNvPicPr/>
          <p:nvPr/>
        </p:nvPicPr>
        <p:blipFill rotWithShape="1">
          <a:blip r:embed="rId2"/>
          <a:srcRect l="30720" t="15882" r="16170" b="12719"/>
          <a:stretch/>
        </p:blipFill>
        <p:spPr bwMode="auto">
          <a:xfrm>
            <a:off x="3752081" y="2276872"/>
            <a:ext cx="5391919" cy="2882627"/>
          </a:xfrm>
          <a:prstGeom prst="rect">
            <a:avLst/>
          </a:prstGeom>
          <a:ln>
            <a:noFill/>
          </a:ln>
          <a:extLst>
            <a:ext uri="{53640926-AAD7-44D8-BBD7-CCE9431645EC}">
              <a14:shadowObscured xmlns:a14="http://schemas.microsoft.com/office/drawing/2010/main"/>
            </a:ext>
          </a:extLst>
        </p:spPr>
      </p:pic>
      <p:pic>
        <p:nvPicPr>
          <p:cNvPr id="8" name="Grafik 7"/>
          <p:cNvPicPr/>
          <p:nvPr/>
        </p:nvPicPr>
        <p:blipFill rotWithShape="1">
          <a:blip r:embed="rId3"/>
          <a:srcRect l="2550" t="9067" r="52566" b="47669"/>
          <a:stretch/>
        </p:blipFill>
        <p:spPr bwMode="auto">
          <a:xfrm rot="16200000">
            <a:off x="3425105" y="3837707"/>
            <a:ext cx="1648768" cy="994816"/>
          </a:xfrm>
          <a:prstGeom prst="rect">
            <a:avLst/>
          </a:prstGeom>
          <a:ln>
            <a:noFill/>
          </a:ln>
          <a:extLst>
            <a:ext uri="{53640926-AAD7-44D8-BBD7-CCE9431645EC}">
              <a14:shadowObscured xmlns:a14="http://schemas.microsoft.com/office/drawing/2010/main"/>
            </a:ext>
          </a:extLst>
        </p:spPr>
      </p:pic>
      <p:pic>
        <p:nvPicPr>
          <p:cNvPr id="6" name="Grafik 5" descr="C:\Users\PMolter\Desktop\IMG_787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5126955"/>
            <a:ext cx="2932685" cy="1614413"/>
          </a:xfrm>
          <a:prstGeom prst="rect">
            <a:avLst/>
          </a:prstGeom>
          <a:noFill/>
          <a:ln>
            <a:noFill/>
          </a:ln>
        </p:spPr>
      </p:pic>
    </p:spTree>
    <p:extLst>
      <p:ext uri="{BB962C8B-B14F-4D97-AF65-F5344CB8AC3E}">
        <p14:creationId xmlns:p14="http://schemas.microsoft.com/office/powerpoint/2010/main" val="1286651046"/>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2998"/>
            <a:ext cx="8229600" cy="1431032"/>
          </a:xfrm>
        </p:spPr>
        <p:txBody>
          <a:bodyPr/>
          <a:lstStyle/>
          <a:p>
            <a:r>
              <a:rPr lang="de-DE" sz="2400" dirty="0">
                <a:solidFill>
                  <a:srgbClr val="FF6600"/>
                </a:solidFill>
              </a:rPr>
              <a:t>                                         </a:t>
            </a:r>
            <a:r>
              <a:rPr lang="de-DE" sz="2400" b="1" dirty="0">
                <a:solidFill>
                  <a:srgbClr val="FF6600"/>
                </a:solidFill>
              </a:rPr>
              <a:t>Abitur an der IGS Schönenberg-K./W.</a:t>
            </a:r>
          </a:p>
        </p:txBody>
      </p:sp>
      <p:sp>
        <p:nvSpPr>
          <p:cNvPr id="3" name="Inhaltsplatzhalter 2"/>
          <p:cNvSpPr>
            <a:spLocks noGrp="1"/>
          </p:cNvSpPr>
          <p:nvPr>
            <p:ph idx="1"/>
          </p:nvPr>
        </p:nvSpPr>
        <p:spPr>
          <a:xfrm>
            <a:off x="395536" y="6381328"/>
            <a:ext cx="8291264" cy="360040"/>
          </a:xfrm>
        </p:spPr>
        <p:txBody>
          <a:bodyPr/>
          <a:lstStyle/>
          <a:p>
            <a:pPr marL="0" indent="0">
              <a:buNone/>
            </a:pPr>
            <a:r>
              <a:rPr lang="de-DE" sz="1400" dirty="0"/>
              <a:t>                                            </a:t>
            </a:r>
          </a:p>
        </p:txBody>
      </p:sp>
      <p:sp>
        <p:nvSpPr>
          <p:cNvPr id="4" name="Rechteck 3"/>
          <p:cNvSpPr/>
          <p:nvPr/>
        </p:nvSpPr>
        <p:spPr>
          <a:xfrm>
            <a:off x="683568" y="1305342"/>
            <a:ext cx="7848872" cy="923330"/>
          </a:xfrm>
          <a:prstGeom prst="rect">
            <a:avLst/>
          </a:prstGeom>
        </p:spPr>
        <p:txBody>
          <a:bodyPr wrap="square">
            <a:spAutoFit/>
          </a:bodyPr>
          <a:lstStyle/>
          <a:p>
            <a:pPr lvl="0"/>
            <a:endParaRPr lang="de-DE" dirty="0"/>
          </a:p>
          <a:p>
            <a:pPr lvl="0"/>
            <a:endParaRPr lang="de-DE" dirty="0"/>
          </a:p>
          <a:p>
            <a:pPr lvl="0"/>
            <a:endParaRPr lang="de-DE" dirty="0"/>
          </a:p>
        </p:txBody>
      </p:sp>
      <p:pic>
        <p:nvPicPr>
          <p:cNvPr id="6" name="Grafik 5"/>
          <p:cNvPicPr/>
          <p:nvPr/>
        </p:nvPicPr>
        <p:blipFill rotWithShape="1">
          <a:blip r:embed="rId2"/>
          <a:srcRect l="36203" t="22745" r="37307" b="42328"/>
          <a:stretch/>
        </p:blipFill>
        <p:spPr bwMode="auto">
          <a:xfrm>
            <a:off x="1187624" y="1763663"/>
            <a:ext cx="6408712" cy="4896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8885395"/>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8352928" cy="792088"/>
          </a:xfrm>
        </p:spPr>
        <p:txBody>
          <a:bodyPr/>
          <a:lstStyle/>
          <a:p>
            <a:r>
              <a:rPr lang="de-DE" sz="2800" b="1" dirty="0">
                <a:solidFill>
                  <a:srgbClr val="FF6600"/>
                </a:solidFill>
              </a:rPr>
              <a:t>                                     Wer kann unsere MSS besuchen? </a:t>
            </a:r>
            <a:endParaRPr lang="de-DE" sz="2800" dirty="0"/>
          </a:p>
        </p:txBody>
      </p:sp>
      <p:sp>
        <p:nvSpPr>
          <p:cNvPr id="3" name="Inhaltsplatzhalter 2"/>
          <p:cNvSpPr>
            <a:spLocks noGrp="1"/>
          </p:cNvSpPr>
          <p:nvPr>
            <p:ph idx="1"/>
          </p:nvPr>
        </p:nvSpPr>
        <p:spPr>
          <a:xfrm>
            <a:off x="251520" y="2132856"/>
            <a:ext cx="8229600" cy="2552700"/>
          </a:xfrm>
        </p:spPr>
        <p:txBody>
          <a:bodyPr/>
          <a:lstStyle/>
          <a:p>
            <a:pPr marL="0" indent="0">
              <a:buNone/>
            </a:pPr>
            <a:r>
              <a:rPr lang="de-DE" sz="2000" dirty="0"/>
              <a:t>•Schülerinnen und Schüler von</a:t>
            </a:r>
          </a:p>
          <a:p>
            <a:pPr marL="0" indent="0">
              <a:buNone/>
            </a:pPr>
            <a:r>
              <a:rPr lang="de-DE" sz="2000" dirty="0"/>
              <a:t>  </a:t>
            </a:r>
            <a:r>
              <a:rPr lang="de-DE" sz="2000" b="1" dirty="0"/>
              <a:t>Gesamtschulen, Realschulen plus, </a:t>
            </a:r>
          </a:p>
          <a:p>
            <a:pPr marL="0" indent="0">
              <a:buNone/>
            </a:pPr>
            <a:r>
              <a:rPr lang="de-DE" sz="2000" b="1" dirty="0"/>
              <a:t>  Gemeinschaftsschulen und Berufsfachschulen</a:t>
            </a:r>
            <a:r>
              <a:rPr lang="de-DE" sz="2000" dirty="0"/>
              <a:t>,</a:t>
            </a:r>
          </a:p>
          <a:p>
            <a:pPr marL="0" indent="0">
              <a:buNone/>
            </a:pPr>
            <a:r>
              <a:rPr lang="de-DE" sz="2000" dirty="0"/>
              <a:t>  die im </a:t>
            </a:r>
            <a:r>
              <a:rPr lang="de-DE" sz="2000" b="1" dirty="0">
                <a:solidFill>
                  <a:srgbClr val="FF0000"/>
                </a:solidFill>
              </a:rPr>
              <a:t>Jahreszeugnis</a:t>
            </a:r>
            <a:r>
              <a:rPr lang="de-DE" sz="2000" dirty="0"/>
              <a:t> die Berechtigungsvoraus-</a:t>
            </a:r>
          </a:p>
          <a:p>
            <a:pPr marL="0" indent="0">
              <a:buNone/>
            </a:pPr>
            <a:r>
              <a:rPr lang="de-DE" sz="2000" dirty="0"/>
              <a:t>  </a:t>
            </a:r>
            <a:r>
              <a:rPr lang="de-DE" sz="2000" dirty="0" err="1"/>
              <a:t>setzungen</a:t>
            </a:r>
            <a:r>
              <a:rPr lang="de-DE" sz="2000" dirty="0"/>
              <a:t> zum Übergang in die gymnasiale </a:t>
            </a:r>
          </a:p>
          <a:p>
            <a:pPr marL="0" indent="0">
              <a:buNone/>
            </a:pPr>
            <a:r>
              <a:rPr lang="de-DE" sz="2000" dirty="0"/>
              <a:t>  Oberstufe haben.</a:t>
            </a:r>
          </a:p>
          <a:p>
            <a:pPr marL="0" indent="0">
              <a:buNone/>
            </a:pPr>
            <a:endParaRPr lang="de-DE" sz="2000" dirty="0"/>
          </a:p>
          <a:p>
            <a:pPr marL="0" indent="0">
              <a:buNone/>
            </a:pPr>
            <a:r>
              <a:rPr lang="de-DE" sz="2000" dirty="0"/>
              <a:t>• Schülerinnen und Schüler von </a:t>
            </a:r>
            <a:r>
              <a:rPr lang="de-DE" sz="2000" b="1" dirty="0"/>
              <a:t>Gymnasien</a:t>
            </a:r>
          </a:p>
          <a:p>
            <a:pPr marL="0" indent="0">
              <a:buNone/>
            </a:pPr>
            <a:r>
              <a:rPr lang="de-DE" sz="2000" dirty="0"/>
              <a:t>   mit Versetzung von Klasse 10 nach 11.</a:t>
            </a:r>
          </a:p>
        </p:txBody>
      </p:sp>
      <p:pic>
        <p:nvPicPr>
          <p:cNvPr id="5" name="Grafik 4"/>
          <p:cNvPicPr/>
          <p:nvPr/>
        </p:nvPicPr>
        <p:blipFill rotWithShape="1">
          <a:blip r:embed="rId2"/>
          <a:srcRect l="2550" t="9067" r="52566" b="47669"/>
          <a:stretch/>
        </p:blipFill>
        <p:spPr bwMode="auto">
          <a:xfrm>
            <a:off x="5724128" y="2420888"/>
            <a:ext cx="3024336" cy="1800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6651046"/>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8075240" cy="792088"/>
          </a:xfrm>
        </p:spPr>
        <p:txBody>
          <a:bodyPr/>
          <a:lstStyle/>
          <a:p>
            <a:r>
              <a:rPr lang="de-DE" sz="2800" b="1" dirty="0">
                <a:solidFill>
                  <a:srgbClr val="FF6600"/>
                </a:solidFill>
              </a:rPr>
              <a:t>                                   Übergang 11 für Gesamtschüler</a:t>
            </a:r>
            <a:endParaRPr lang="de-DE" sz="2800" dirty="0"/>
          </a:p>
        </p:txBody>
      </p:sp>
      <p:sp>
        <p:nvSpPr>
          <p:cNvPr id="3" name="Inhaltsplatzhalter 2"/>
          <p:cNvSpPr>
            <a:spLocks noGrp="1"/>
          </p:cNvSpPr>
          <p:nvPr>
            <p:ph idx="1"/>
          </p:nvPr>
        </p:nvSpPr>
        <p:spPr>
          <a:xfrm>
            <a:off x="457200" y="1700808"/>
            <a:ext cx="8229600" cy="5157192"/>
          </a:xfrm>
        </p:spPr>
        <p:txBody>
          <a:bodyPr/>
          <a:lstStyle/>
          <a:p>
            <a:pPr marL="0" indent="0">
              <a:buNone/>
            </a:pPr>
            <a:r>
              <a:rPr lang="de-DE" sz="2400" b="1" dirty="0"/>
              <a:t>Berechtigung wird mit dem Abschlusszeugnis erteilt.</a:t>
            </a:r>
          </a:p>
          <a:p>
            <a:pPr marL="0" indent="0">
              <a:buNone/>
            </a:pPr>
            <a:r>
              <a:rPr lang="de-DE" sz="2000" b="1" dirty="0"/>
              <a:t>Der Sekundarabschluss 1 muss erreicht sein (§30,1))</a:t>
            </a:r>
          </a:p>
          <a:p>
            <a:pPr marL="0" indent="0">
              <a:buNone/>
            </a:pPr>
            <a:r>
              <a:rPr lang="de-DE" sz="2000" b="1" u="sng" dirty="0"/>
              <a:t>Niveaubedingungen:</a:t>
            </a:r>
          </a:p>
          <a:p>
            <a:pPr marL="0" indent="0">
              <a:buNone/>
            </a:pPr>
            <a:r>
              <a:rPr lang="de-DE" sz="2000" dirty="0"/>
              <a:t>- Keine Kursverpflichtung: es werden die Noten der Leistungsebene E bzw. E1 zugrunde gelegt (Umrechnen von E2 auf E1)</a:t>
            </a:r>
          </a:p>
          <a:p>
            <a:pPr marL="0" indent="0">
              <a:buNone/>
            </a:pPr>
            <a:r>
              <a:rPr lang="de-DE" sz="2000" dirty="0"/>
              <a:t> </a:t>
            </a:r>
            <a:r>
              <a:rPr lang="de-DE" sz="2000" b="1" u="sng" dirty="0"/>
              <a:t>Allgemeine Notenbedingungen:</a:t>
            </a:r>
          </a:p>
          <a:p>
            <a:pPr>
              <a:buFontTx/>
              <a:buChar char="-"/>
            </a:pPr>
            <a:r>
              <a:rPr lang="de-DE" sz="2000" dirty="0"/>
              <a:t>in differenzierten Fächern Note 3 oder besser, in nichtdifferenzierten Fächern Note 4 oder besser</a:t>
            </a:r>
          </a:p>
          <a:p>
            <a:pPr>
              <a:buFontTx/>
              <a:buChar char="-"/>
            </a:pPr>
            <a:r>
              <a:rPr lang="de-DE" sz="2000" dirty="0"/>
              <a:t>Unterschreitung in </a:t>
            </a:r>
            <a:r>
              <a:rPr lang="de-DE" sz="2000" b="1" dirty="0"/>
              <a:t>einem Fach um eine Notenstufe </a:t>
            </a:r>
            <a:r>
              <a:rPr lang="de-DE" sz="2000" dirty="0"/>
              <a:t>ist erlaubt (kein Ausgleich nötig)</a:t>
            </a:r>
          </a:p>
          <a:p>
            <a:pPr>
              <a:buFontTx/>
              <a:buChar char="-"/>
            </a:pPr>
            <a:r>
              <a:rPr lang="de-DE" sz="2000" dirty="0"/>
              <a:t>Unterschreitungen der Mindestnote in max. 3 Fächern sind zulässig (außer: wenn zwei davon in den Fächer D, Ma, E). Bei mehr als einer Unterschreitung müssen alle ausgeglichen werden</a:t>
            </a:r>
          </a:p>
          <a:p>
            <a:pPr>
              <a:buFontTx/>
              <a:buChar char="-"/>
            </a:pPr>
            <a:r>
              <a:rPr lang="de-DE" sz="2000" dirty="0"/>
              <a:t>Eine einzige Unterschreitung </a:t>
            </a:r>
            <a:r>
              <a:rPr lang="de-DE" sz="2000" b="1" dirty="0"/>
              <a:t>um mehr als eine Notenstufe </a:t>
            </a:r>
            <a:r>
              <a:rPr lang="de-DE" sz="2000" dirty="0"/>
              <a:t>muss ausgeglichen werden </a:t>
            </a:r>
          </a:p>
          <a:p>
            <a:pPr marL="0" indent="0">
              <a:buNone/>
            </a:pPr>
            <a:endParaRPr lang="de-DE" dirty="0"/>
          </a:p>
        </p:txBody>
      </p:sp>
    </p:spTree>
    <p:extLst>
      <p:ext uri="{BB962C8B-B14F-4D97-AF65-F5344CB8AC3E}">
        <p14:creationId xmlns:p14="http://schemas.microsoft.com/office/powerpoint/2010/main" val="1286651046"/>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8075240" cy="792088"/>
          </a:xfrm>
        </p:spPr>
        <p:txBody>
          <a:bodyPr/>
          <a:lstStyle/>
          <a:p>
            <a:r>
              <a:rPr lang="de-DE" sz="2800" b="1" dirty="0">
                <a:solidFill>
                  <a:srgbClr val="FF6600"/>
                </a:solidFill>
              </a:rPr>
              <a:t>                                   Übergang 11 für Gesamtschüler</a:t>
            </a:r>
            <a:endParaRPr lang="de-DE" sz="2800" dirty="0"/>
          </a:p>
        </p:txBody>
      </p:sp>
      <p:sp>
        <p:nvSpPr>
          <p:cNvPr id="3" name="Inhaltsplatzhalter 2"/>
          <p:cNvSpPr>
            <a:spLocks noGrp="1"/>
          </p:cNvSpPr>
          <p:nvPr>
            <p:ph idx="1"/>
          </p:nvPr>
        </p:nvSpPr>
        <p:spPr>
          <a:xfrm>
            <a:off x="457200" y="1700808"/>
            <a:ext cx="8229600" cy="4896544"/>
          </a:xfrm>
        </p:spPr>
        <p:txBody>
          <a:bodyPr/>
          <a:lstStyle/>
          <a:p>
            <a:pPr marL="0" indent="0">
              <a:buNone/>
            </a:pPr>
            <a:r>
              <a:rPr lang="de-DE" sz="2000" b="1" dirty="0"/>
              <a:t>Ausgleichsbedingungen:</a:t>
            </a:r>
          </a:p>
          <a:p>
            <a:pPr marL="0" indent="0">
              <a:buNone/>
            </a:pPr>
            <a:r>
              <a:rPr lang="de-DE" sz="2000" b="1" dirty="0"/>
              <a:t>Differenzierte Fächer: Anforderung Note 3 </a:t>
            </a:r>
          </a:p>
          <a:p>
            <a:pPr marL="0" indent="0">
              <a:buNone/>
            </a:pPr>
            <a:r>
              <a:rPr lang="de-DE" sz="2000" dirty="0"/>
              <a:t>Ausgleich Note 4 	     Note    2 oder 1</a:t>
            </a:r>
          </a:p>
          <a:p>
            <a:pPr marL="0" indent="0">
              <a:buNone/>
            </a:pPr>
            <a:endParaRPr lang="de-DE" sz="2000" dirty="0"/>
          </a:p>
          <a:p>
            <a:pPr marL="0" indent="0">
              <a:buNone/>
            </a:pPr>
            <a:r>
              <a:rPr lang="de-DE" sz="2000" dirty="0"/>
              <a:t>Ausgleich Note 5                   1 </a:t>
            </a:r>
          </a:p>
          <a:p>
            <a:pPr marL="0" indent="0">
              <a:buNone/>
            </a:pPr>
            <a:r>
              <a:rPr lang="de-DE" sz="2000" dirty="0"/>
              <a:t>Ausgleich nur innerhalb der Fächergruppe oder durch das </a:t>
            </a:r>
            <a:r>
              <a:rPr lang="de-DE" sz="2000" dirty="0" err="1"/>
              <a:t>Wpf</a:t>
            </a:r>
            <a:r>
              <a:rPr lang="de-DE" sz="2000" dirty="0"/>
              <a:t>. möglich </a:t>
            </a:r>
          </a:p>
          <a:p>
            <a:pPr marL="0" indent="0">
              <a:buNone/>
            </a:pPr>
            <a:endParaRPr lang="de-DE" sz="2000" dirty="0"/>
          </a:p>
          <a:p>
            <a:pPr marL="0" indent="0">
              <a:buNone/>
            </a:pPr>
            <a:r>
              <a:rPr lang="de-DE" sz="2000" b="1" dirty="0"/>
              <a:t>Nichtdifferenzierte Fächer: Anforderung Note 4</a:t>
            </a:r>
            <a:r>
              <a:rPr lang="de-DE" sz="2000" dirty="0"/>
              <a:t>	</a:t>
            </a:r>
          </a:p>
          <a:p>
            <a:pPr marL="0" indent="0">
              <a:buNone/>
            </a:pPr>
            <a:endParaRPr lang="de-DE" sz="2000" dirty="0"/>
          </a:p>
          <a:p>
            <a:pPr marL="0" indent="0">
              <a:buNone/>
            </a:pPr>
            <a:r>
              <a:rPr lang="de-DE" sz="2000" dirty="0"/>
              <a:t>Ausgleich Note 5                   1, 2 oder 2 x 3</a:t>
            </a:r>
          </a:p>
          <a:p>
            <a:pPr marL="0" indent="0">
              <a:buNone/>
            </a:pPr>
            <a:endParaRPr lang="de-DE" sz="2000" dirty="0"/>
          </a:p>
          <a:p>
            <a:pPr marL="0" indent="0">
              <a:buNone/>
            </a:pPr>
            <a:r>
              <a:rPr lang="de-DE" sz="2000" dirty="0"/>
              <a:t>Ausgleich Note 6                   1 oder 2 x 2</a:t>
            </a:r>
          </a:p>
          <a:p>
            <a:pPr marL="0" indent="0">
              <a:buNone/>
            </a:pPr>
            <a:endParaRPr lang="de-DE" sz="2000" dirty="0"/>
          </a:p>
          <a:p>
            <a:pPr>
              <a:buFontTx/>
              <a:buChar char="-"/>
            </a:pPr>
            <a:endParaRPr lang="de-DE" sz="2000" dirty="0"/>
          </a:p>
        </p:txBody>
      </p:sp>
      <p:sp>
        <p:nvSpPr>
          <p:cNvPr id="4" name="Pfeil nach rechts 3"/>
          <p:cNvSpPr/>
          <p:nvPr/>
        </p:nvSpPr>
        <p:spPr>
          <a:xfrm>
            <a:off x="2346654" y="24006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solidFill>
            </a:endParaRPr>
          </a:p>
        </p:txBody>
      </p:sp>
      <p:sp>
        <p:nvSpPr>
          <p:cNvPr id="5" name="Pfeil nach rechts 4"/>
          <p:cNvSpPr/>
          <p:nvPr/>
        </p:nvSpPr>
        <p:spPr>
          <a:xfrm>
            <a:off x="2346654" y="31409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p:cNvSpPr/>
          <p:nvPr/>
        </p:nvSpPr>
        <p:spPr>
          <a:xfrm>
            <a:off x="2337429" y="49411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p:cNvSpPr/>
          <p:nvPr/>
        </p:nvSpPr>
        <p:spPr>
          <a:xfrm>
            <a:off x="2346654" y="565112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36454035"/>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8075240" cy="792088"/>
          </a:xfrm>
        </p:spPr>
        <p:txBody>
          <a:bodyPr/>
          <a:lstStyle/>
          <a:p>
            <a:r>
              <a:rPr lang="de-DE" sz="2800" b="1" dirty="0">
                <a:solidFill>
                  <a:srgbClr val="FF6600"/>
                </a:solidFill>
              </a:rPr>
              <a:t>                                   Übergang 11 für Gesamtschüler</a:t>
            </a:r>
            <a:endParaRPr lang="de-DE" sz="2800" dirty="0"/>
          </a:p>
        </p:txBody>
      </p:sp>
      <p:sp>
        <p:nvSpPr>
          <p:cNvPr id="3" name="Inhaltsplatzhalter 2"/>
          <p:cNvSpPr>
            <a:spLocks noGrp="1"/>
          </p:cNvSpPr>
          <p:nvPr>
            <p:ph idx="1"/>
          </p:nvPr>
        </p:nvSpPr>
        <p:spPr>
          <a:xfrm>
            <a:off x="457200" y="1700808"/>
            <a:ext cx="8229600" cy="4896544"/>
          </a:xfrm>
        </p:spPr>
        <p:txBody>
          <a:bodyPr/>
          <a:lstStyle/>
          <a:p>
            <a:pPr marL="0" indent="0">
              <a:buNone/>
            </a:pPr>
            <a:r>
              <a:rPr lang="de-DE" sz="2000" b="1" dirty="0"/>
              <a:t>Übergang ist nicht erreicht: </a:t>
            </a:r>
          </a:p>
          <a:p>
            <a:pPr marL="0" indent="0">
              <a:buNone/>
            </a:pPr>
            <a:r>
              <a:rPr lang="de-DE" sz="2000" dirty="0"/>
              <a:t>- Wenn drei Unterschreitungen vorliegen und zwei davon Hauptfächer </a:t>
            </a:r>
          </a:p>
          <a:p>
            <a:pPr marL="0" indent="0">
              <a:buNone/>
            </a:pPr>
            <a:r>
              <a:rPr lang="de-DE" sz="2000" dirty="0"/>
              <a:t>      (D, M, E ) sind</a:t>
            </a:r>
          </a:p>
          <a:p>
            <a:pPr marL="0" indent="0">
              <a:buNone/>
            </a:pPr>
            <a:r>
              <a:rPr lang="de-DE" sz="2000" dirty="0"/>
              <a:t>- Wenn vier Unterschreitungen vorliegen </a:t>
            </a:r>
          </a:p>
          <a:p>
            <a:pPr marL="0" indent="0">
              <a:buNone/>
            </a:pPr>
            <a:r>
              <a:rPr lang="de-DE" sz="2000" dirty="0"/>
              <a:t>- Ausgleich nicht möglich ist</a:t>
            </a:r>
          </a:p>
        </p:txBody>
      </p:sp>
    </p:spTree>
    <p:extLst>
      <p:ext uri="{BB962C8B-B14F-4D97-AF65-F5344CB8AC3E}">
        <p14:creationId xmlns:p14="http://schemas.microsoft.com/office/powerpoint/2010/main" val="4194879494"/>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8075240" cy="792088"/>
          </a:xfrm>
        </p:spPr>
        <p:txBody>
          <a:bodyPr/>
          <a:lstStyle/>
          <a:p>
            <a:r>
              <a:rPr lang="de-DE" sz="2800" b="1" dirty="0">
                <a:solidFill>
                  <a:srgbClr val="FF6600"/>
                </a:solidFill>
              </a:rPr>
              <a:t>                                   Übergang für Realschüler</a:t>
            </a:r>
            <a:endParaRPr lang="de-DE" sz="2800" dirty="0"/>
          </a:p>
        </p:txBody>
      </p:sp>
      <p:sp>
        <p:nvSpPr>
          <p:cNvPr id="3" name="Inhaltsplatzhalter 2"/>
          <p:cNvSpPr>
            <a:spLocks noGrp="1"/>
          </p:cNvSpPr>
          <p:nvPr>
            <p:ph idx="1"/>
          </p:nvPr>
        </p:nvSpPr>
        <p:spPr>
          <a:xfrm>
            <a:off x="457200" y="1916832"/>
            <a:ext cx="8229600" cy="4941168"/>
          </a:xfrm>
        </p:spPr>
        <p:txBody>
          <a:bodyPr/>
          <a:lstStyle/>
          <a:p>
            <a:pPr marL="0" indent="0">
              <a:buNone/>
            </a:pPr>
            <a:r>
              <a:rPr lang="de-DE" sz="2000" b="1" dirty="0"/>
              <a:t>Berechtigung wird mit dem Abschlusszeugnis erteilt.</a:t>
            </a:r>
          </a:p>
          <a:p>
            <a:r>
              <a:rPr lang="de-DE" sz="2000" b="1" dirty="0"/>
              <a:t>§ 30 </a:t>
            </a:r>
            <a:br>
              <a:rPr lang="de-DE" sz="2000" b="1" dirty="0"/>
            </a:br>
            <a:r>
              <a:rPr lang="de-DE" sz="2000" b="1" dirty="0"/>
              <a:t>Übergang von einer Realschule plus in die gymnasiale Oberstufe </a:t>
            </a:r>
          </a:p>
          <a:p>
            <a:r>
              <a:rPr lang="de-DE" sz="2000" dirty="0"/>
              <a:t>(2) In der Realschule plus wird die Berechtigung erteilt, wenn im Abschlusszeugnis nach Besuch der Klassenstufe 10 </a:t>
            </a:r>
            <a:r>
              <a:rPr lang="de-DE" sz="2000" b="1" dirty="0">
                <a:solidFill>
                  <a:srgbClr val="FF0000"/>
                </a:solidFill>
              </a:rPr>
              <a:t>in allen Fächern mindestens die Note „befriedigend“ vorliegt</a:t>
            </a:r>
            <a:r>
              <a:rPr lang="de-DE" sz="2000" dirty="0"/>
              <a:t>. Unterschreitungen in bis zu drei Fächern sind zulässig. Bei einer Unterschreitung in einem Fach um eine Notenstufe ist kein Ausgleich erforderlich. Bei zwei oder drei Unterschreitungen der Mindestleistung oder bei einer Unterschreitung um mehr als eine Notenstufe müssen alle Unterschreitungen ausgeglichen werden. Ein Ausgleich ist nicht möglich, wenn in drei Fächern Unterschreitungen vorliegen und zwei dieser Fächer zur Fächergruppe Deutsch, erste Fremdsprache und Mathematik gehören. Für den Ausgleich gilt Absatz 3 Nr. 3 und 4. </a:t>
            </a:r>
          </a:p>
          <a:p>
            <a:pPr marL="0" indent="0">
              <a:buNone/>
            </a:pPr>
            <a:endParaRPr lang="de-DE" sz="2000" dirty="0"/>
          </a:p>
        </p:txBody>
      </p:sp>
    </p:spTree>
    <p:extLst>
      <p:ext uri="{BB962C8B-B14F-4D97-AF65-F5344CB8AC3E}">
        <p14:creationId xmlns:p14="http://schemas.microsoft.com/office/powerpoint/2010/main" val="2615362503"/>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12776"/>
            <a:ext cx="8229600" cy="432048"/>
          </a:xfrm>
        </p:spPr>
        <p:txBody>
          <a:bodyPr/>
          <a:lstStyle/>
          <a:p>
            <a:r>
              <a:rPr lang="de-DE" sz="2000" b="1" dirty="0"/>
              <a:t>Ausgleichsbedingungen</a:t>
            </a:r>
          </a:p>
        </p:txBody>
      </p:sp>
      <p:sp>
        <p:nvSpPr>
          <p:cNvPr id="3" name="Inhaltsplatzhalter 2"/>
          <p:cNvSpPr>
            <a:spLocks noGrp="1"/>
          </p:cNvSpPr>
          <p:nvPr>
            <p:ph idx="1"/>
          </p:nvPr>
        </p:nvSpPr>
        <p:spPr>
          <a:xfrm>
            <a:off x="395536" y="1844824"/>
            <a:ext cx="8229600" cy="5184576"/>
          </a:xfrm>
        </p:spPr>
        <p:txBody>
          <a:bodyPr/>
          <a:lstStyle/>
          <a:p>
            <a:r>
              <a:rPr lang="de-DE" sz="2000" dirty="0"/>
              <a:t>(3)Unterschreitungen in Deutsch, erste Fremdsprache und Mathematik können nur innerhalb dieser Fächergruppe oder durch die Wahlpflichtfachnote ausgeglichen werden. Wird eine Schülerin oder ein Schüler in mehr als einem Wahlpflichtfach unterrichtet, ist für den Notenausgleich eine gemeinsame Note zu bilden.</a:t>
            </a:r>
          </a:p>
          <a:p>
            <a:r>
              <a:rPr lang="de-DE" sz="2000" dirty="0"/>
              <a:t>(4)Für den Ausgleich der Mindestanforderung „befriedigend“ gilt: Die Note „ausreichend“ kann durch die Note „sehr gut“ oder „gut“, die Note „mangelhaft“ durch die Note „sehr gut“ ausgeglichen werden. Für den Ausgleich der Mindestanforderung „ausreichend“ gilt: Die Note „mangelhaft“ kann durch die Note „sehr gut“, „gut“ oder zwei Noten „befriedigend“, die Note „ungenügend“ durch die Note „sehr gut“ oder zwei Noten „gut“ ausgeglichen werden. Zum Ausgleich können die Noten der Pflichtfächer, der Wahlpflichtfächer und der Wahlfächer Fremdsprachen, Naturwissenschaften und Informatik sowie mit Genehmigung der Schulbehörde die Noten weiterer Wahlfächer herangezogen werden.</a:t>
            </a:r>
          </a:p>
          <a:p>
            <a:endParaRPr lang="de-DE" dirty="0"/>
          </a:p>
        </p:txBody>
      </p:sp>
      <p:sp>
        <p:nvSpPr>
          <p:cNvPr id="4" name="Titel 1">
            <a:extLst>
              <a:ext uri="{FF2B5EF4-FFF2-40B4-BE49-F238E27FC236}">
                <a16:creationId xmlns:a16="http://schemas.microsoft.com/office/drawing/2014/main" id="{E7037CFC-B44B-4AFD-8AC6-BA4EA7556BAF}"/>
              </a:ext>
            </a:extLst>
          </p:cNvPr>
          <p:cNvSpPr txBox="1">
            <a:spLocks/>
          </p:cNvSpPr>
          <p:nvPr/>
        </p:nvSpPr>
        <p:spPr bwMode="auto">
          <a:xfrm>
            <a:off x="611560" y="332656"/>
            <a:ext cx="8075240"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2800" b="1" dirty="0">
                <a:solidFill>
                  <a:srgbClr val="FF6600"/>
                </a:solidFill>
              </a:rPr>
              <a:t>                                   Übergang 11 für Realschüler</a:t>
            </a:r>
            <a:endParaRPr lang="de-DE" sz="2800" dirty="0"/>
          </a:p>
        </p:txBody>
      </p:sp>
    </p:spTree>
    <p:extLst>
      <p:ext uri="{BB962C8B-B14F-4D97-AF65-F5344CB8AC3E}">
        <p14:creationId xmlns:p14="http://schemas.microsoft.com/office/powerpoint/2010/main" val="2995038107"/>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748464" cy="1368152"/>
          </a:xfrm>
        </p:spPr>
        <p:txBody>
          <a:bodyPr/>
          <a:lstStyle/>
          <a:p>
            <a:r>
              <a:rPr lang="de-DE" altLang="de-DE" sz="2800" b="1" dirty="0">
                <a:solidFill>
                  <a:srgbClr val="FF6600"/>
                </a:solidFill>
                <a:latin typeface="Calibri" panose="020F0502020204030204" pitchFamily="34" charset="0"/>
              </a:rPr>
              <a:t>                                          Warum Integrierte Gesamtschule?</a:t>
            </a:r>
            <a:endParaRPr lang="de-DE" sz="2800" dirty="0"/>
          </a:p>
        </p:txBody>
      </p:sp>
      <p:sp>
        <p:nvSpPr>
          <p:cNvPr id="3" name="Inhaltsplatzhalter 2"/>
          <p:cNvSpPr>
            <a:spLocks noGrp="1"/>
          </p:cNvSpPr>
          <p:nvPr>
            <p:ph idx="1"/>
          </p:nvPr>
        </p:nvSpPr>
        <p:spPr>
          <a:xfrm>
            <a:off x="467544" y="2204864"/>
            <a:ext cx="8229600" cy="2552700"/>
          </a:xfrm>
        </p:spPr>
        <p:txBody>
          <a:bodyPr/>
          <a:lstStyle/>
          <a:p>
            <a:pPr marL="344487">
              <a:spcBef>
                <a:spcPts val="638"/>
              </a:spcBef>
              <a:buFont typeface="Wingdings" panose="05000000000000000000" pitchFamily="2" charset="2"/>
              <a:buChar char="ü"/>
            </a:pPr>
            <a:r>
              <a:rPr lang="de-DE" altLang="de-DE" sz="2000" b="1" dirty="0">
                <a:latin typeface="Calibri" panose="020F0502020204030204" pitchFamily="34" charset="0"/>
              </a:rPr>
              <a:t>Intensive Betreuung des Schülers bis zum Abitur (individuelle Beratung, Hilfestellungen usw.)</a:t>
            </a:r>
          </a:p>
          <a:p>
            <a:pPr marL="344487">
              <a:spcBef>
                <a:spcPts val="638"/>
              </a:spcBef>
              <a:buFont typeface="Wingdings" panose="05000000000000000000" pitchFamily="2" charset="2"/>
              <a:buChar char="ü"/>
            </a:pPr>
            <a:endParaRPr lang="de-DE" altLang="de-DE" sz="2000" b="1" dirty="0">
              <a:latin typeface="Calibri" panose="020F0502020204030204" pitchFamily="34" charset="0"/>
            </a:endParaRPr>
          </a:p>
          <a:p>
            <a:pPr marL="344487">
              <a:spcBef>
                <a:spcPts val="638"/>
              </a:spcBef>
              <a:buFont typeface="Wingdings" panose="05000000000000000000" pitchFamily="2" charset="2"/>
              <a:buChar char="ü"/>
            </a:pPr>
            <a:r>
              <a:rPr lang="de-DE" altLang="de-DE" sz="2000" b="1" dirty="0">
                <a:latin typeface="Calibri" panose="020F0502020204030204" pitchFamily="34" charset="0"/>
              </a:rPr>
              <a:t>Teamschule</a:t>
            </a:r>
          </a:p>
          <a:p>
            <a:pPr marL="344487">
              <a:spcBef>
                <a:spcPts val="638"/>
              </a:spcBef>
              <a:buFont typeface="Wingdings" panose="05000000000000000000" pitchFamily="2" charset="2"/>
              <a:buChar char="ü"/>
            </a:pPr>
            <a:endParaRPr lang="de-DE" altLang="de-DE" sz="2000" b="1" dirty="0">
              <a:latin typeface="Calibri" panose="020F0502020204030204" pitchFamily="34" charset="0"/>
            </a:endParaRPr>
          </a:p>
          <a:p>
            <a:pPr marL="344487">
              <a:spcBef>
                <a:spcPts val="638"/>
              </a:spcBef>
              <a:buFont typeface="Wingdings" panose="05000000000000000000" pitchFamily="2" charset="2"/>
              <a:buChar char="ü"/>
            </a:pPr>
            <a:r>
              <a:rPr lang="de-DE" altLang="de-DE" sz="2000" b="1" dirty="0">
                <a:latin typeface="Calibri" panose="020F0502020204030204" pitchFamily="34" charset="0"/>
              </a:rPr>
              <a:t>„Offene Schule“</a:t>
            </a:r>
          </a:p>
          <a:p>
            <a:pPr marL="344487">
              <a:spcBef>
                <a:spcPts val="638"/>
              </a:spcBef>
              <a:buFont typeface="Wingdings" panose="05000000000000000000" pitchFamily="2" charset="2"/>
              <a:buChar char="ü"/>
            </a:pPr>
            <a:endParaRPr lang="de-DE" altLang="de-DE" sz="2000" b="1" dirty="0">
              <a:latin typeface="Calibri" panose="020F0502020204030204" pitchFamily="34" charset="0"/>
            </a:endParaRPr>
          </a:p>
          <a:p>
            <a:pPr marL="1587" indent="0">
              <a:spcBef>
                <a:spcPts val="638"/>
              </a:spcBef>
              <a:buNone/>
            </a:pPr>
            <a:endParaRPr lang="de-DE" altLang="de-DE" sz="2000" b="1" dirty="0">
              <a:latin typeface="Calibri" panose="020F0502020204030204" pitchFamily="34" charset="0"/>
            </a:endParaRPr>
          </a:p>
        </p:txBody>
      </p:sp>
      <p:pic>
        <p:nvPicPr>
          <p:cNvPr id="15" name="Grafik 14" descr="C:\Users\PMolter\AppData\Local\Microsoft\Windows\Temporary Internet Files\Content.IE5\5ZCMNCJS\Face-smile.svg[1].png"/>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284984"/>
            <a:ext cx="864096" cy="898793"/>
          </a:xfrm>
          <a:prstGeom prst="rect">
            <a:avLst/>
          </a:prstGeom>
          <a:noFill/>
          <a:ln>
            <a:noFill/>
          </a:ln>
        </p:spPr>
      </p:pic>
      <p:pic>
        <p:nvPicPr>
          <p:cNvPr id="25" name="Grafik 24" descr="C:\Users\PMolter\AppData\Local\Microsoft\Windows\Temporary Internet Files\Content.IE5\5ZCMNCJS\Face-smile.svg[1].png"/>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933056"/>
            <a:ext cx="1152128" cy="1080120"/>
          </a:xfrm>
          <a:prstGeom prst="rect">
            <a:avLst/>
          </a:prstGeom>
          <a:noFill/>
          <a:ln>
            <a:noFill/>
          </a:ln>
        </p:spPr>
      </p:pic>
      <p:pic>
        <p:nvPicPr>
          <p:cNvPr id="26" name="Grafik 25" descr="C:\Users\PMolter\AppData\Local\Microsoft\Windows\Temporary Internet Files\Content.IE5\5ZCMNCJS\Face-smile.svg[1].png"/>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653137"/>
            <a:ext cx="1728192" cy="1509554"/>
          </a:xfrm>
          <a:prstGeom prst="rect">
            <a:avLst/>
          </a:prstGeom>
          <a:noFill/>
          <a:ln>
            <a:noFill/>
          </a:ln>
        </p:spPr>
      </p:pic>
    </p:spTree>
    <p:extLst>
      <p:ext uri="{BB962C8B-B14F-4D97-AF65-F5344CB8AC3E}">
        <p14:creationId xmlns:p14="http://schemas.microsoft.com/office/powerpoint/2010/main" val="781745808"/>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8075240" cy="792088"/>
          </a:xfrm>
        </p:spPr>
        <p:txBody>
          <a:bodyPr/>
          <a:lstStyle/>
          <a:p>
            <a:r>
              <a:rPr lang="de-DE" sz="2800" b="1" dirty="0">
                <a:solidFill>
                  <a:srgbClr val="FF6600"/>
                </a:solidFill>
              </a:rPr>
              <a:t>                                   Termine/Anmeldung</a:t>
            </a:r>
            <a:endParaRPr lang="de-DE" sz="2800" dirty="0"/>
          </a:p>
        </p:txBody>
      </p:sp>
      <p:sp>
        <p:nvSpPr>
          <p:cNvPr id="3" name="Inhaltsplatzhalter 2"/>
          <p:cNvSpPr>
            <a:spLocks noGrp="1"/>
          </p:cNvSpPr>
          <p:nvPr>
            <p:ph idx="1"/>
          </p:nvPr>
        </p:nvSpPr>
        <p:spPr>
          <a:xfrm>
            <a:off x="457200" y="1772816"/>
            <a:ext cx="8229600" cy="4320480"/>
          </a:xfrm>
        </p:spPr>
        <p:txBody>
          <a:bodyPr/>
          <a:lstStyle/>
          <a:p>
            <a:pPr marL="0" indent="0">
              <a:buNone/>
            </a:pPr>
            <a:r>
              <a:rPr lang="de-DE" sz="1600" b="1" dirty="0">
                <a:solidFill>
                  <a:srgbClr val="FF0000"/>
                </a:solidFill>
              </a:rPr>
              <a:t>10. Klassen (nur für SchülerInnen der IGS)</a:t>
            </a:r>
          </a:p>
          <a:p>
            <a:pPr marL="457200" indent="-457200">
              <a:buAutoNum type="arabicPeriod"/>
            </a:pPr>
            <a:r>
              <a:rPr lang="de-DE" sz="1400" b="1" dirty="0"/>
              <a:t>Infos zur Oberstufe an der IGS Schönenberg-Kübelberg</a:t>
            </a:r>
          </a:p>
          <a:p>
            <a:pPr marL="0" indent="0">
              <a:buNone/>
            </a:pPr>
            <a:r>
              <a:rPr lang="de-DE" sz="1400" b="1" dirty="0"/>
              <a:t>           (10a am 16.11.; 10c am 18.11.; 10d am 20.11.; 10b am 27.11.)</a:t>
            </a:r>
          </a:p>
          <a:p>
            <a:pPr marL="457200" indent="-457200">
              <a:buAutoNum type="arabicPeriod" startAt="2"/>
            </a:pPr>
            <a:r>
              <a:rPr lang="de-DE" sz="1400" b="1" dirty="0"/>
              <a:t>Infos zu den  Übergangsbedingungen: Dezember 2020 in den einzelnen 10er Klassen (nur für SchülerInnen der IGS)</a:t>
            </a:r>
          </a:p>
          <a:p>
            <a:pPr marL="457200" indent="-457200">
              <a:buAutoNum type="arabicPeriod" startAt="2"/>
            </a:pPr>
            <a:r>
              <a:rPr lang="de-DE" sz="1400" b="1" dirty="0"/>
              <a:t>Fächerbörse: 17./18.12. 2020 (Vorstellen der Leistungskurse und Sprachen, nur für SchülerInnen IGS)</a:t>
            </a:r>
          </a:p>
          <a:p>
            <a:pPr marL="457200" indent="-457200">
              <a:buAutoNum type="arabicPeriod" startAt="2"/>
            </a:pPr>
            <a:r>
              <a:rPr lang="de-DE" sz="1400" b="1" dirty="0"/>
              <a:t>Anmeldezeitraum: 2. Februar und 3. Februar oder nach telefonischer Terminabsprache</a:t>
            </a:r>
          </a:p>
          <a:p>
            <a:pPr marL="0" indent="0">
              <a:buNone/>
            </a:pPr>
            <a:endParaRPr lang="de-DE" sz="1400" b="1" dirty="0">
              <a:solidFill>
                <a:srgbClr val="00B050"/>
              </a:solidFill>
            </a:endParaRPr>
          </a:p>
          <a:p>
            <a:pPr marL="0" indent="0">
              <a:buNone/>
            </a:pPr>
            <a:r>
              <a:rPr lang="de-DE" sz="1600" b="1" dirty="0">
                <a:solidFill>
                  <a:srgbClr val="FF0000"/>
                </a:solidFill>
              </a:rPr>
              <a:t>Externe SchülerInnen (Realschulen, Berufsschulen, Gymnasien, Gemeinschaftsschulen… )</a:t>
            </a:r>
          </a:p>
          <a:p>
            <a:pPr>
              <a:buFont typeface="+mj-lt"/>
              <a:buAutoNum type="arabicPeriod"/>
            </a:pPr>
            <a:r>
              <a:rPr lang="de-DE" sz="1400" b="1" dirty="0"/>
              <a:t>Tag der offenen Tür für externe Schüler: 21.01.2021 (ab 14.00 Uhr in der Aula Schönenberg); </a:t>
            </a:r>
            <a:r>
              <a:rPr lang="de-DE" sz="1400" b="1" i="1" dirty="0"/>
              <a:t>kann aus aktuellem Anlass entfallen</a:t>
            </a:r>
            <a:r>
              <a:rPr lang="de-DE" sz="1400" b="1" dirty="0"/>
              <a:t>.</a:t>
            </a:r>
          </a:p>
          <a:p>
            <a:pPr>
              <a:buFont typeface="+mj-lt"/>
              <a:buAutoNum type="arabicPeriod"/>
            </a:pPr>
            <a:r>
              <a:rPr lang="de-DE" sz="1400" b="1" dirty="0"/>
              <a:t>Anmeldungen für das Schuljahr 2021/22, Anmeldetermine nach vorheriger telefonischer Terminabsprache im Zeitraum vom 25. Januar bis zum 12. Februar </a:t>
            </a:r>
          </a:p>
          <a:p>
            <a:pPr>
              <a:buFont typeface="+mj-lt"/>
              <a:buAutoNum type="arabicPeriod"/>
            </a:pPr>
            <a:r>
              <a:rPr lang="de-DE" sz="1400" b="1" dirty="0"/>
              <a:t>Sie  können Sie gerne - bei Bedarf - persönliche Gesprächstermine mit uns vereinbaren, an denen wir Ihre noch offenen Fragen beantworten.</a:t>
            </a:r>
          </a:p>
          <a:p>
            <a:pPr marL="0" indent="0">
              <a:buNone/>
            </a:pPr>
            <a:endParaRPr lang="de-DE" sz="1400" b="1" dirty="0"/>
          </a:p>
          <a:p>
            <a:pPr marL="0" indent="0" algn="ctr">
              <a:buNone/>
            </a:pPr>
            <a:r>
              <a:rPr lang="de-DE" sz="1600" b="1" dirty="0">
                <a:solidFill>
                  <a:srgbClr val="FF0000"/>
                </a:solidFill>
              </a:rPr>
              <a:t>Kontaktdaten: Sekretariat 		Kontaktdaten: Herr Dittgen</a:t>
            </a:r>
          </a:p>
          <a:p>
            <a:pPr marL="0" indent="0" algn="ctr">
              <a:buNone/>
            </a:pPr>
            <a:r>
              <a:rPr lang="de-DE" sz="1600" b="1" dirty="0">
                <a:solidFill>
                  <a:srgbClr val="FF0000"/>
                </a:solidFill>
              </a:rPr>
              <a:t>Tel.: 06373 / 8110-10			Tel.: 06373 / 8110 – 26</a:t>
            </a:r>
          </a:p>
          <a:p>
            <a:pPr marL="0" indent="0">
              <a:buNone/>
            </a:pPr>
            <a:r>
              <a:rPr lang="de-DE" sz="1600" b="1" dirty="0">
                <a:solidFill>
                  <a:srgbClr val="FF0000"/>
                </a:solidFill>
              </a:rPr>
              <a:t>                                </a:t>
            </a:r>
            <a:r>
              <a:rPr lang="de-DE" sz="1600" b="1" dirty="0">
                <a:solidFill>
                  <a:srgbClr val="FF0000"/>
                </a:solidFill>
                <a:hlinkClick r:id="rId2">
                  <a:extLst>
                    <a:ext uri="{A12FA001-AC4F-418D-AE19-62706E023703}">
                      <ahyp:hlinkClr xmlns:ahyp="http://schemas.microsoft.com/office/drawing/2018/hyperlinkcolor" val="tx"/>
                    </a:ext>
                  </a:extLst>
                </a:hlinkClick>
              </a:rPr>
              <a:t>info@igs-skw.de</a:t>
            </a:r>
            <a:r>
              <a:rPr lang="de-DE" sz="1600" b="1" dirty="0">
                <a:solidFill>
                  <a:srgbClr val="FF0000"/>
                </a:solidFill>
              </a:rPr>
              <a:t>		     joerg.dittgen@igs-skw.de</a:t>
            </a:r>
          </a:p>
          <a:p>
            <a:pPr marL="0" indent="0">
              <a:buNone/>
            </a:pPr>
            <a:endParaRPr lang="de-DE" sz="1400" dirty="0"/>
          </a:p>
        </p:txBody>
      </p:sp>
    </p:spTree>
    <p:extLst>
      <p:ext uri="{BB962C8B-B14F-4D97-AF65-F5344CB8AC3E}">
        <p14:creationId xmlns:p14="http://schemas.microsoft.com/office/powerpoint/2010/main" val="508033674"/>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8229600" cy="720080"/>
          </a:xfrm>
        </p:spPr>
        <p:txBody>
          <a:bodyPr/>
          <a:lstStyle/>
          <a:p>
            <a:r>
              <a:rPr lang="de-DE" sz="2800" dirty="0"/>
              <a:t>                       </a:t>
            </a:r>
            <a:r>
              <a:rPr lang="de-DE" sz="2800" b="1" dirty="0">
                <a:solidFill>
                  <a:srgbClr val="FF6600"/>
                </a:solidFill>
              </a:rPr>
              <a:t>Unterlagen Anmeldung</a:t>
            </a:r>
          </a:p>
        </p:txBody>
      </p:sp>
      <p:sp>
        <p:nvSpPr>
          <p:cNvPr id="3" name="Inhaltsplatzhalter 2"/>
          <p:cNvSpPr>
            <a:spLocks noGrp="1"/>
          </p:cNvSpPr>
          <p:nvPr>
            <p:ph idx="1"/>
          </p:nvPr>
        </p:nvSpPr>
        <p:spPr>
          <a:xfrm>
            <a:off x="457200" y="2060849"/>
            <a:ext cx="8229600" cy="2520280"/>
          </a:xfrm>
        </p:spPr>
        <p:txBody>
          <a:bodyPr/>
          <a:lstStyle/>
          <a:p>
            <a:pPr marL="0" indent="0">
              <a:buNone/>
            </a:pPr>
            <a:r>
              <a:rPr lang="de-DE" sz="2000" dirty="0"/>
              <a:t>Folgende Unterlagen zur Anmeldung sind mitzubringen:</a:t>
            </a:r>
          </a:p>
          <a:p>
            <a:pPr marL="0" indent="0">
              <a:buNone/>
            </a:pPr>
            <a:endParaRPr lang="de-DE" sz="2000" dirty="0"/>
          </a:p>
          <a:p>
            <a:pPr>
              <a:buFont typeface="Wingdings" panose="05000000000000000000" pitchFamily="2" charset="2"/>
              <a:buChar char="ü"/>
            </a:pPr>
            <a:r>
              <a:rPr lang="de-DE" sz="2000" dirty="0"/>
              <a:t> Kopie u. Original des Halbjahreszeugnisses Klasse 10</a:t>
            </a:r>
          </a:p>
          <a:p>
            <a:pPr>
              <a:buFont typeface="Wingdings" panose="05000000000000000000" pitchFamily="2" charset="2"/>
              <a:buChar char="ü"/>
            </a:pPr>
            <a:r>
              <a:rPr lang="de-DE" sz="2000" dirty="0"/>
              <a:t> Begleitschreiben („Empfehlung“) im Original</a:t>
            </a:r>
          </a:p>
          <a:p>
            <a:pPr>
              <a:buFont typeface="Wingdings" panose="05000000000000000000" pitchFamily="2" charset="2"/>
              <a:buChar char="ü"/>
            </a:pPr>
            <a:r>
              <a:rPr lang="de-DE" sz="2000" dirty="0"/>
              <a:t> Kopie der Zeugnisse ab Klasse 8</a:t>
            </a:r>
          </a:p>
          <a:p>
            <a:pPr>
              <a:buFont typeface="Wingdings" panose="05000000000000000000" pitchFamily="2" charset="2"/>
              <a:buChar char="ü"/>
            </a:pPr>
            <a:r>
              <a:rPr lang="de-DE" sz="2000" dirty="0"/>
              <a:t> Kopie der Geburtsurkunde</a:t>
            </a:r>
          </a:p>
          <a:p>
            <a:pPr>
              <a:buFont typeface="Wingdings" panose="05000000000000000000" pitchFamily="2" charset="2"/>
              <a:buChar char="ü"/>
            </a:pPr>
            <a:r>
              <a:rPr lang="de-DE" sz="2000" dirty="0"/>
              <a:t> Passbild</a:t>
            </a:r>
          </a:p>
        </p:txBody>
      </p:sp>
    </p:spTree>
    <p:extLst>
      <p:ext uri="{BB962C8B-B14F-4D97-AF65-F5344CB8AC3E}">
        <p14:creationId xmlns:p14="http://schemas.microsoft.com/office/powerpoint/2010/main" val="1717853249"/>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8075240" cy="792088"/>
          </a:xfrm>
        </p:spPr>
        <p:txBody>
          <a:bodyPr/>
          <a:lstStyle/>
          <a:p>
            <a:r>
              <a:rPr lang="de-DE" sz="2800" b="1" dirty="0">
                <a:solidFill>
                  <a:srgbClr val="FF6600"/>
                </a:solidFill>
              </a:rPr>
              <a:t>                                                                                Kontakt</a:t>
            </a:r>
            <a:endParaRPr lang="de-DE" sz="2800" dirty="0"/>
          </a:p>
        </p:txBody>
      </p:sp>
      <p:sp>
        <p:nvSpPr>
          <p:cNvPr id="3" name="Inhaltsplatzhalter 2"/>
          <p:cNvSpPr>
            <a:spLocks noGrp="1"/>
          </p:cNvSpPr>
          <p:nvPr>
            <p:ph idx="1"/>
          </p:nvPr>
        </p:nvSpPr>
        <p:spPr>
          <a:xfrm>
            <a:off x="457200" y="2204864"/>
            <a:ext cx="8229600" cy="3921299"/>
          </a:xfrm>
        </p:spPr>
        <p:txBody>
          <a:bodyPr/>
          <a:lstStyle/>
          <a:p>
            <a:pPr marL="0" indent="0">
              <a:buNone/>
            </a:pPr>
            <a:r>
              <a:rPr lang="de-DE" sz="2000" b="1" dirty="0">
                <a:solidFill>
                  <a:srgbClr val="002060"/>
                </a:solidFill>
              </a:rPr>
              <a:t>Bei Bedarf können Sie gerne persönliche Gesprächstermine mit dem Oberstufenleiter Herrn Dittgen vereinbaren: </a:t>
            </a:r>
          </a:p>
          <a:p>
            <a:pPr marL="0" indent="0">
              <a:buNone/>
            </a:pPr>
            <a:endParaRPr lang="de-DE" sz="2000" b="1" dirty="0">
              <a:solidFill>
                <a:srgbClr val="002060"/>
              </a:solidFill>
            </a:endParaRPr>
          </a:p>
          <a:p>
            <a:pPr marL="0" indent="0">
              <a:buNone/>
            </a:pPr>
            <a:r>
              <a:rPr lang="de-DE" sz="2000" b="1" dirty="0">
                <a:solidFill>
                  <a:srgbClr val="002060"/>
                </a:solidFill>
              </a:rPr>
              <a:t>Kontaktdaten: Herr Dittgen</a:t>
            </a:r>
          </a:p>
          <a:p>
            <a:pPr marL="0" indent="0">
              <a:buNone/>
            </a:pPr>
            <a:r>
              <a:rPr lang="de-DE" sz="2000" b="1" dirty="0">
                <a:solidFill>
                  <a:srgbClr val="0C40B4"/>
                </a:solidFill>
              </a:rPr>
              <a:t>Tel.: 06373 / 8110 – 26</a:t>
            </a:r>
          </a:p>
          <a:p>
            <a:pPr marL="0" indent="0">
              <a:buNone/>
            </a:pPr>
            <a:r>
              <a:rPr lang="de-DE" sz="2000" b="1" dirty="0">
                <a:solidFill>
                  <a:srgbClr val="0C40B4"/>
                </a:solidFill>
                <a:hlinkClick r:id="rId2">
                  <a:extLst>
                    <a:ext uri="{A12FA001-AC4F-418D-AE19-62706E023703}">
                      <ahyp:hlinkClr xmlns:ahyp="http://schemas.microsoft.com/office/drawing/2018/hyperlinkcolor" val="tx"/>
                    </a:ext>
                  </a:extLst>
                </a:hlinkClick>
              </a:rPr>
              <a:t>joerg.dittgen@igs-skw.de</a:t>
            </a:r>
            <a:r>
              <a:rPr lang="de-DE" sz="2000" b="1" dirty="0">
                <a:solidFill>
                  <a:srgbClr val="0C40B4"/>
                </a:solidFill>
              </a:rPr>
              <a:t>  </a:t>
            </a:r>
          </a:p>
          <a:p>
            <a:pPr marL="0" indent="0">
              <a:buNone/>
            </a:pPr>
            <a:endParaRPr lang="de-DE" sz="2000" b="1" dirty="0">
              <a:solidFill>
                <a:srgbClr val="0C40B4"/>
              </a:solidFill>
            </a:endParaRPr>
          </a:p>
          <a:p>
            <a:pPr marL="0" indent="0">
              <a:buNone/>
            </a:pPr>
            <a:r>
              <a:rPr lang="de-DE" sz="2000" b="1" dirty="0">
                <a:solidFill>
                  <a:srgbClr val="002060"/>
                </a:solidFill>
              </a:rPr>
              <a:t>Kontaktdaten: Sekretariat </a:t>
            </a:r>
          </a:p>
          <a:p>
            <a:pPr marL="0" indent="0">
              <a:buNone/>
            </a:pPr>
            <a:r>
              <a:rPr lang="de-DE" sz="2000" b="1" dirty="0">
                <a:solidFill>
                  <a:srgbClr val="0C40B4"/>
                </a:solidFill>
              </a:rPr>
              <a:t>Tel.: 06373-8110 - 10</a:t>
            </a:r>
          </a:p>
          <a:p>
            <a:pPr marL="0" indent="0">
              <a:buNone/>
            </a:pPr>
            <a:r>
              <a:rPr lang="de-DE" sz="2000" b="1" u="sng" dirty="0">
                <a:solidFill>
                  <a:srgbClr val="0C40B4"/>
                </a:solidFill>
              </a:rPr>
              <a:t>info@igs-skw.de</a:t>
            </a:r>
            <a:endParaRPr lang="de-DE" sz="2000" u="sng" dirty="0">
              <a:solidFill>
                <a:srgbClr val="0C40B4"/>
              </a:solidFill>
            </a:endParaRPr>
          </a:p>
          <a:p>
            <a:endParaRPr lang="de-DE" dirty="0"/>
          </a:p>
        </p:txBody>
      </p:sp>
    </p:spTree>
    <p:extLst>
      <p:ext uri="{BB962C8B-B14F-4D97-AF65-F5344CB8AC3E}">
        <p14:creationId xmlns:p14="http://schemas.microsoft.com/office/powerpoint/2010/main" val="508033674"/>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71400"/>
            <a:ext cx="8604448" cy="2304628"/>
          </a:xfrm>
        </p:spPr>
        <p:txBody>
          <a:bodyPr/>
          <a:lstStyle/>
          <a:p>
            <a:r>
              <a:rPr lang="de-DE" sz="2000" dirty="0">
                <a:solidFill>
                  <a:srgbClr val="FF6600"/>
                </a:solidFill>
              </a:rPr>
              <a:t>                                                       </a:t>
            </a:r>
            <a:r>
              <a:rPr lang="de-DE" sz="2400" b="1" dirty="0">
                <a:solidFill>
                  <a:srgbClr val="FF6600"/>
                </a:solidFill>
              </a:rPr>
              <a:t> MSS </a:t>
            </a:r>
            <a:r>
              <a:rPr lang="de-DE" sz="2400" b="1" dirty="0"/>
              <a:t>(</a:t>
            </a:r>
            <a:r>
              <a:rPr lang="de-DE" sz="2400" b="1" dirty="0">
                <a:solidFill>
                  <a:srgbClr val="FF6600"/>
                </a:solidFill>
              </a:rPr>
              <a:t> </a:t>
            </a:r>
            <a:r>
              <a:rPr lang="de-DE" sz="2800" b="1" u="sng" dirty="0">
                <a:solidFill>
                  <a:srgbClr val="FF6600"/>
                </a:solidFill>
              </a:rPr>
              <a:t>M</a:t>
            </a:r>
            <a:r>
              <a:rPr lang="de-DE" sz="2400" b="1" dirty="0"/>
              <a:t>ainzer</a:t>
            </a:r>
            <a:r>
              <a:rPr lang="de-DE" sz="2400" b="1" dirty="0">
                <a:solidFill>
                  <a:srgbClr val="FF6600"/>
                </a:solidFill>
              </a:rPr>
              <a:t> </a:t>
            </a:r>
            <a:r>
              <a:rPr lang="de-DE" sz="2800" b="1" u="sng" dirty="0">
                <a:solidFill>
                  <a:srgbClr val="FF6600"/>
                </a:solidFill>
              </a:rPr>
              <a:t>S</a:t>
            </a:r>
            <a:r>
              <a:rPr lang="de-DE" sz="2400" b="1" dirty="0"/>
              <a:t>tudien</a:t>
            </a:r>
            <a:r>
              <a:rPr lang="de-DE" sz="2800" b="1" u="sng" dirty="0">
                <a:solidFill>
                  <a:srgbClr val="FF6600"/>
                </a:solidFill>
              </a:rPr>
              <a:t>s</a:t>
            </a:r>
            <a:r>
              <a:rPr lang="de-DE" sz="2400" b="1" dirty="0"/>
              <a:t>tufe</a:t>
            </a:r>
            <a:r>
              <a:rPr lang="de-DE" sz="2400" b="1" dirty="0">
                <a:solidFill>
                  <a:srgbClr val="FF6600"/>
                </a:solidFill>
              </a:rPr>
              <a:t> </a:t>
            </a:r>
            <a:r>
              <a:rPr lang="de-DE" sz="2400" b="1" dirty="0"/>
              <a:t>)</a:t>
            </a:r>
          </a:p>
        </p:txBody>
      </p:sp>
      <p:pic>
        <p:nvPicPr>
          <p:cNvPr id="4" name="Inhaltsplatzhalter 3"/>
          <p:cNvPicPr>
            <a:picLocks noGrp="1"/>
          </p:cNvPicPr>
          <p:nvPr>
            <p:ph idx="1"/>
          </p:nvPr>
        </p:nvPicPr>
        <p:blipFill rotWithShape="1">
          <a:blip r:embed="rId2"/>
          <a:srcRect l="15233" t="27967" r="29738" b="18008"/>
          <a:stretch/>
        </p:blipFill>
        <p:spPr bwMode="auto">
          <a:xfrm>
            <a:off x="1115616" y="1844824"/>
            <a:ext cx="6984776" cy="4104456"/>
          </a:xfrm>
          <a:prstGeom prst="rect">
            <a:avLst/>
          </a:prstGeom>
          <a:solidFill>
            <a:srgbClr val="FF6600"/>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0210662"/>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7784" y="0"/>
            <a:ext cx="6059016" cy="1844824"/>
          </a:xfrm>
        </p:spPr>
        <p:txBody>
          <a:bodyPr/>
          <a:lstStyle/>
          <a:p>
            <a:r>
              <a:rPr lang="de-DE" sz="2800" b="1" dirty="0">
                <a:solidFill>
                  <a:srgbClr val="FF6600"/>
                </a:solidFill>
              </a:rPr>
              <a:t>Ziele der MSS</a:t>
            </a:r>
          </a:p>
        </p:txBody>
      </p:sp>
      <p:sp>
        <p:nvSpPr>
          <p:cNvPr id="3" name="Inhaltsplatzhalter 2"/>
          <p:cNvSpPr>
            <a:spLocks noGrp="1"/>
          </p:cNvSpPr>
          <p:nvPr>
            <p:ph idx="1"/>
          </p:nvPr>
        </p:nvSpPr>
        <p:spPr>
          <a:xfrm>
            <a:off x="457200" y="1700808"/>
            <a:ext cx="8229600" cy="4464496"/>
          </a:xfrm>
        </p:spPr>
        <p:txBody>
          <a:bodyPr/>
          <a:lstStyle/>
          <a:p>
            <a:pPr marL="0" indent="0">
              <a:lnSpc>
                <a:spcPct val="200000"/>
              </a:lnSpc>
              <a:buNone/>
            </a:pPr>
            <a:r>
              <a:rPr lang="de-DE" sz="2400" b="1" u="sng" dirty="0"/>
              <a:t>Vorbereitung auf ein Studium oder Ausbildung</a:t>
            </a:r>
          </a:p>
          <a:p>
            <a:pPr>
              <a:lnSpc>
                <a:spcPct val="200000"/>
              </a:lnSpc>
              <a:buFont typeface="Wingdings" panose="05000000000000000000" pitchFamily="2" charset="2"/>
              <a:buChar char="Ø"/>
            </a:pPr>
            <a:r>
              <a:rPr lang="de-DE" sz="2000" dirty="0"/>
              <a:t>Sicherung einer breiten Grundbildung</a:t>
            </a:r>
          </a:p>
          <a:p>
            <a:pPr>
              <a:lnSpc>
                <a:spcPct val="200000"/>
              </a:lnSpc>
              <a:buFont typeface="Wingdings" panose="05000000000000000000" pitchFamily="2" charset="2"/>
              <a:buChar char="Ø"/>
            </a:pPr>
            <a:r>
              <a:rPr lang="de-DE" sz="2000" dirty="0"/>
              <a:t>Anleitung zum selbstständigen Arbeiten </a:t>
            </a:r>
          </a:p>
          <a:p>
            <a:pPr>
              <a:lnSpc>
                <a:spcPct val="200000"/>
              </a:lnSpc>
              <a:buFont typeface="Wingdings" panose="05000000000000000000" pitchFamily="2" charset="2"/>
              <a:buChar char="Ø"/>
            </a:pPr>
            <a:r>
              <a:rPr lang="de-DE" sz="2000" dirty="0"/>
              <a:t>Hinführung zu wissenschaftlichem Arbeiten</a:t>
            </a:r>
          </a:p>
          <a:p>
            <a:pPr>
              <a:lnSpc>
                <a:spcPct val="200000"/>
              </a:lnSpc>
              <a:buFont typeface="Wingdings" panose="05000000000000000000" pitchFamily="2" charset="2"/>
              <a:buChar char="Ø"/>
            </a:pPr>
            <a:r>
              <a:rPr lang="de-DE" sz="2000" dirty="0"/>
              <a:t>Entwicklung der Gesprächsfähigkeit</a:t>
            </a:r>
          </a:p>
          <a:p>
            <a:pPr>
              <a:lnSpc>
                <a:spcPct val="200000"/>
              </a:lnSpc>
              <a:buFont typeface="Wingdings" panose="05000000000000000000" pitchFamily="2" charset="2"/>
              <a:buChar char="Ø"/>
            </a:pPr>
            <a:r>
              <a:rPr lang="de-DE" sz="2000" dirty="0"/>
              <a:t>Beiträge zur Persönlichkeitsentwicklung</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780928"/>
            <a:ext cx="2664296" cy="26709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012548"/>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8229600" cy="1440160"/>
          </a:xfrm>
        </p:spPr>
        <p:txBody>
          <a:bodyPr/>
          <a:lstStyle/>
          <a:p>
            <a:r>
              <a:rPr lang="de-DE" sz="2800" dirty="0">
                <a:solidFill>
                  <a:srgbClr val="FF6600"/>
                </a:solidFill>
              </a:rPr>
              <a:t>                                    </a:t>
            </a:r>
            <a:r>
              <a:rPr lang="de-DE" sz="2800" b="1" dirty="0">
                <a:solidFill>
                  <a:srgbClr val="FF6600"/>
                </a:solidFill>
              </a:rPr>
              <a:t>Das Kursangebot</a:t>
            </a:r>
          </a:p>
        </p:txBody>
      </p:sp>
      <p:sp>
        <p:nvSpPr>
          <p:cNvPr id="3" name="Inhaltsplatzhalter 2"/>
          <p:cNvSpPr>
            <a:spLocks noGrp="1"/>
          </p:cNvSpPr>
          <p:nvPr>
            <p:ph idx="1"/>
          </p:nvPr>
        </p:nvSpPr>
        <p:spPr>
          <a:xfrm>
            <a:off x="179512" y="1844824"/>
            <a:ext cx="8229600" cy="4536504"/>
          </a:xfrm>
        </p:spPr>
        <p:txBody>
          <a:bodyPr/>
          <a:lstStyle/>
          <a:p>
            <a:r>
              <a:rPr lang="de-DE" sz="2000" dirty="0"/>
              <a:t>3</a:t>
            </a:r>
            <a:r>
              <a:rPr lang="de-DE" sz="2000" b="1" dirty="0"/>
              <a:t> Leistungskurse </a:t>
            </a:r>
            <a:r>
              <a:rPr lang="de-DE" sz="2000" dirty="0"/>
              <a:t>(4-7 </a:t>
            </a:r>
            <a:r>
              <a:rPr lang="de-DE" sz="2000" dirty="0" err="1"/>
              <a:t>Wochenstd</a:t>
            </a:r>
            <a:r>
              <a:rPr lang="de-DE" sz="2000" dirty="0"/>
              <a:t>.)</a:t>
            </a:r>
          </a:p>
          <a:p>
            <a:r>
              <a:rPr lang="de-DE" sz="2000" dirty="0"/>
              <a:t>min. 7 </a:t>
            </a:r>
            <a:r>
              <a:rPr lang="de-DE" sz="2000" b="1" dirty="0"/>
              <a:t>Grundkurse </a:t>
            </a:r>
            <a:r>
              <a:rPr lang="de-DE" sz="2000" dirty="0"/>
              <a:t>(2 - 3 </a:t>
            </a:r>
            <a:r>
              <a:rPr lang="de-DE" sz="2000" dirty="0" err="1"/>
              <a:t>Wochenstd</a:t>
            </a:r>
            <a:r>
              <a:rPr lang="de-DE" sz="2000" dirty="0"/>
              <a:t>.)</a:t>
            </a:r>
          </a:p>
          <a:p>
            <a:r>
              <a:rPr lang="de-DE" sz="2000" dirty="0"/>
              <a:t>Gesamtwochenstunden von min. 32 Std.</a:t>
            </a:r>
          </a:p>
          <a:p>
            <a:r>
              <a:rPr lang="de-DE" sz="2000" b="1" dirty="0"/>
              <a:t>keine vollkommen freie Wahl:</a:t>
            </a:r>
          </a:p>
          <a:p>
            <a:r>
              <a:rPr lang="de-DE" sz="2000" dirty="0"/>
              <a:t>Die drei Leistungsfächer müssen                                                                              min. zwei Aufgabenfeldern angehören.</a:t>
            </a:r>
          </a:p>
        </p:txBody>
      </p:sp>
      <p:sp>
        <p:nvSpPr>
          <p:cNvPr id="5" name="Rechteck 4"/>
          <p:cNvSpPr/>
          <p:nvPr/>
        </p:nvSpPr>
        <p:spPr>
          <a:xfrm>
            <a:off x="5400450" y="5998647"/>
            <a:ext cx="184731" cy="369332"/>
          </a:xfrm>
          <a:prstGeom prst="rect">
            <a:avLst/>
          </a:prstGeom>
        </p:spPr>
        <p:txBody>
          <a:bodyPr wrap="none">
            <a:spAutoFit/>
          </a:bodyPr>
          <a:lstStyle/>
          <a:p>
            <a:pPr lvl="0" fontAlgn="auto">
              <a:spcBef>
                <a:spcPts val="0"/>
              </a:spcBef>
              <a:spcAft>
                <a:spcPts val="0"/>
              </a:spcAft>
            </a:pPr>
            <a:endParaRPr lang="de-DE" b="1" dirty="0">
              <a:solidFill>
                <a:prstClr val="black"/>
              </a:solidFill>
              <a:latin typeface="Calibri"/>
              <a:cs typeface="+mn-cs"/>
            </a:endParaRPr>
          </a:p>
        </p:txBody>
      </p:sp>
      <p:pic>
        <p:nvPicPr>
          <p:cNvPr id="6" name="Grafik 5"/>
          <p:cNvPicPr/>
          <p:nvPr/>
        </p:nvPicPr>
        <p:blipFill rotWithShape="1">
          <a:blip r:embed="rId2"/>
          <a:srcRect l="2550" t="9067" r="52566" b="47669"/>
          <a:stretch/>
        </p:blipFill>
        <p:spPr bwMode="auto">
          <a:xfrm>
            <a:off x="5400450" y="1772816"/>
            <a:ext cx="3247059" cy="19048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4046758"/>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229600" cy="720080"/>
          </a:xfrm>
        </p:spPr>
        <p:txBody>
          <a:bodyPr/>
          <a:lstStyle/>
          <a:p>
            <a:r>
              <a:rPr lang="de-DE" sz="2800" dirty="0"/>
              <a:t>                                     </a:t>
            </a:r>
            <a:r>
              <a:rPr lang="de-DE" sz="2800" b="1" dirty="0">
                <a:solidFill>
                  <a:srgbClr val="FF6600"/>
                </a:solidFill>
              </a:rPr>
              <a:t>Aufgabenfelder in der MSS</a:t>
            </a:r>
          </a:p>
        </p:txBody>
      </p:sp>
      <p:sp>
        <p:nvSpPr>
          <p:cNvPr id="3" name="Inhaltsplatzhalter 2"/>
          <p:cNvSpPr>
            <a:spLocks noGrp="1"/>
          </p:cNvSpPr>
          <p:nvPr>
            <p:ph idx="1"/>
          </p:nvPr>
        </p:nvSpPr>
        <p:spPr>
          <a:xfrm>
            <a:off x="323528" y="1556792"/>
            <a:ext cx="8229600" cy="3600400"/>
          </a:xfrm>
        </p:spPr>
        <p:txBody>
          <a:bodyPr/>
          <a:lstStyle/>
          <a:p>
            <a:endParaRPr lang="de-DE" sz="2000" b="1" dirty="0"/>
          </a:p>
          <a:p>
            <a:r>
              <a:rPr lang="de-DE" sz="2000" b="1" dirty="0"/>
              <a:t>sprachlich-literarisch-künstlerisch                                                                 </a:t>
            </a:r>
            <a:r>
              <a:rPr lang="de-DE" sz="2000" dirty="0"/>
              <a:t>Deutsch, Englisch, Französisch,                                                                                Latein, Bildende Kunst, Musik,                                                                      Darstellendes Spiel</a:t>
            </a:r>
          </a:p>
          <a:p>
            <a:endParaRPr lang="de-DE" sz="2000" dirty="0"/>
          </a:p>
          <a:p>
            <a:r>
              <a:rPr lang="de-DE" sz="2000" b="1" dirty="0"/>
              <a:t>gesellschaftswissenschaftlich                                                                      </a:t>
            </a:r>
            <a:r>
              <a:rPr lang="de-DE" sz="2000" dirty="0"/>
              <a:t>Geschichte, Sozialkunde, Erdkunde</a:t>
            </a:r>
          </a:p>
          <a:p>
            <a:endParaRPr lang="de-DE" sz="2000" dirty="0"/>
          </a:p>
          <a:p>
            <a:endParaRPr lang="de-DE" sz="2000" dirty="0"/>
          </a:p>
          <a:p>
            <a:r>
              <a:rPr lang="de-DE" sz="2000" b="1" dirty="0"/>
              <a:t>mathematisch-naturwissenschaftlich-                                                                      technisch                                                                                                       </a:t>
            </a:r>
            <a:r>
              <a:rPr lang="de-DE" sz="2000" dirty="0"/>
              <a:t>Mathematik, Biologie, Chemie,                                                                            Physik, Informatik</a:t>
            </a:r>
          </a:p>
        </p:txBody>
      </p:sp>
      <p:pic>
        <p:nvPicPr>
          <p:cNvPr id="3074" name="Picture 2" descr="C:\Users\PMolter\AppData\Local\Microsoft\Windows\Temporary Internet Files\Content.IE5\5ZCMNCJS\buch_klei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118" y="1916832"/>
            <a:ext cx="1769837" cy="9881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esellsch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476" y="3501008"/>
            <a:ext cx="1268285" cy="13785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PMolter\AppData\Local\Microsoft\Windows\Temporary Internet Files\Content.IE5\BVT9PC20\matematicas_numeros_0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4938" y="5229200"/>
            <a:ext cx="1270219" cy="115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430553"/>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8435280" cy="1296144"/>
          </a:xfrm>
        </p:spPr>
        <p:txBody>
          <a:bodyPr/>
          <a:lstStyle/>
          <a:p>
            <a:r>
              <a:rPr lang="de-DE" sz="2800" dirty="0">
                <a:solidFill>
                  <a:srgbClr val="FF6600"/>
                </a:solidFill>
              </a:rPr>
              <a:t>                                        </a:t>
            </a:r>
            <a:r>
              <a:rPr lang="de-DE" sz="3600" b="1" dirty="0">
                <a:solidFill>
                  <a:srgbClr val="FF6600"/>
                </a:solidFill>
              </a:rPr>
              <a:t>Unsere </a:t>
            </a:r>
            <a:r>
              <a:rPr lang="de-DE" sz="3600" dirty="0">
                <a:solidFill>
                  <a:srgbClr val="FF6600"/>
                </a:solidFill>
              </a:rPr>
              <a:t> </a:t>
            </a:r>
            <a:r>
              <a:rPr lang="de-DE" sz="3600" b="1" dirty="0">
                <a:solidFill>
                  <a:srgbClr val="FF6600"/>
                </a:solidFill>
              </a:rPr>
              <a:t>Leistungsfächer</a:t>
            </a:r>
          </a:p>
        </p:txBody>
      </p:sp>
      <p:pic>
        <p:nvPicPr>
          <p:cNvPr id="7" name="Inhaltsplatzhalter 6"/>
          <p:cNvPicPr>
            <a:picLocks noGrp="1"/>
          </p:cNvPicPr>
          <p:nvPr>
            <p:ph idx="1"/>
          </p:nvPr>
        </p:nvPicPr>
        <p:blipFill rotWithShape="1">
          <a:blip r:embed="rId2"/>
          <a:srcRect l="18436" t="12688" r="19844" b="8550"/>
          <a:stretch/>
        </p:blipFill>
        <p:spPr bwMode="auto">
          <a:xfrm>
            <a:off x="1043608" y="1844824"/>
            <a:ext cx="7632847" cy="42813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6855862"/>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8229600" cy="864096"/>
          </a:xfrm>
        </p:spPr>
        <p:txBody>
          <a:bodyPr/>
          <a:lstStyle/>
          <a:p>
            <a:r>
              <a:rPr lang="de-DE" sz="2800" dirty="0">
                <a:solidFill>
                  <a:srgbClr val="FF0000"/>
                </a:solidFill>
              </a:rPr>
              <a:t>                                  </a:t>
            </a:r>
            <a:r>
              <a:rPr lang="de-DE" sz="3600" b="1" dirty="0">
                <a:solidFill>
                  <a:srgbClr val="FF6600"/>
                </a:solidFill>
              </a:rPr>
              <a:t>Unsere Grundkurse</a:t>
            </a:r>
          </a:p>
        </p:txBody>
      </p:sp>
      <p:pic>
        <p:nvPicPr>
          <p:cNvPr id="5" name="Inhaltsplatzhalter 4"/>
          <p:cNvPicPr>
            <a:picLocks noGrp="1"/>
          </p:cNvPicPr>
          <p:nvPr>
            <p:ph idx="1"/>
          </p:nvPr>
        </p:nvPicPr>
        <p:blipFill rotWithShape="1">
          <a:blip r:embed="rId2"/>
          <a:srcRect l="19383" t="13853" r="19844" b="6867"/>
          <a:stretch/>
        </p:blipFill>
        <p:spPr bwMode="auto">
          <a:xfrm>
            <a:off x="1187624" y="1628800"/>
            <a:ext cx="6768752" cy="45365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0254590"/>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03E28-FA40-4CA9-90E4-DD72293C6741}"/>
              </a:ext>
            </a:extLst>
          </p:cNvPr>
          <p:cNvSpPr>
            <a:spLocks noGrp="1"/>
          </p:cNvSpPr>
          <p:nvPr>
            <p:ph type="title"/>
          </p:nvPr>
        </p:nvSpPr>
        <p:spPr>
          <a:xfrm>
            <a:off x="457200" y="188640"/>
            <a:ext cx="8229600" cy="864096"/>
          </a:xfrm>
        </p:spPr>
        <p:txBody>
          <a:bodyPr/>
          <a:lstStyle/>
          <a:p>
            <a:r>
              <a:rPr lang="de-DE" sz="3600" dirty="0">
                <a:solidFill>
                  <a:srgbClr val="FF6600"/>
                </a:solidFill>
              </a:rPr>
              <a:t>                              Das Grundfach Informatik</a:t>
            </a:r>
          </a:p>
        </p:txBody>
      </p:sp>
      <p:pic>
        <p:nvPicPr>
          <p:cNvPr id="4" name="Inhaltsplatzhalter 3">
            <a:extLst>
              <a:ext uri="{FF2B5EF4-FFF2-40B4-BE49-F238E27FC236}">
                <a16:creationId xmlns:a16="http://schemas.microsoft.com/office/drawing/2014/main" id="{C6AE7190-38C5-4152-9553-DE532ECD7EA9}"/>
              </a:ext>
            </a:extLst>
          </p:cNvPr>
          <p:cNvPicPr>
            <a:picLocks noGrp="1" noChangeAspect="1"/>
          </p:cNvPicPr>
          <p:nvPr>
            <p:ph sz="half" idx="1"/>
          </p:nvPr>
        </p:nvPicPr>
        <p:blipFill>
          <a:blip r:embed="rId2"/>
          <a:stretch>
            <a:fillRect/>
          </a:stretch>
        </p:blipFill>
        <p:spPr>
          <a:xfrm>
            <a:off x="4838700" y="2420888"/>
            <a:ext cx="4038600" cy="2690760"/>
          </a:xfrm>
          <a:prstGeom prst="rect">
            <a:avLst/>
          </a:prstGeom>
        </p:spPr>
      </p:pic>
      <p:sp>
        <p:nvSpPr>
          <p:cNvPr id="6" name="Inhaltsplatzhalter 5">
            <a:extLst>
              <a:ext uri="{FF2B5EF4-FFF2-40B4-BE49-F238E27FC236}">
                <a16:creationId xmlns:a16="http://schemas.microsoft.com/office/drawing/2014/main" id="{B001E5D3-0231-4A22-9BC6-ABE2BFE26072}"/>
              </a:ext>
            </a:extLst>
          </p:cNvPr>
          <p:cNvSpPr>
            <a:spLocks noGrp="1"/>
          </p:cNvSpPr>
          <p:nvPr>
            <p:ph sz="half" idx="2"/>
          </p:nvPr>
        </p:nvSpPr>
        <p:spPr/>
        <p:txBody>
          <a:bodyPr/>
          <a:lstStyle/>
          <a:p>
            <a:pPr marL="0" indent="0">
              <a:buNone/>
            </a:pPr>
            <a:r>
              <a:rPr lang="de-DE" sz="3600" b="1" dirty="0">
                <a:solidFill>
                  <a:srgbClr val="FF6600"/>
                </a:solidFill>
              </a:rPr>
              <a:t>Neu!!!!!!!</a:t>
            </a:r>
          </a:p>
        </p:txBody>
      </p:sp>
      <p:sp>
        <p:nvSpPr>
          <p:cNvPr id="7" name="Rechteck 6">
            <a:extLst>
              <a:ext uri="{FF2B5EF4-FFF2-40B4-BE49-F238E27FC236}">
                <a16:creationId xmlns:a16="http://schemas.microsoft.com/office/drawing/2014/main" id="{B514E16E-8BC3-4CE3-AA85-A44EDFD82721}"/>
              </a:ext>
            </a:extLst>
          </p:cNvPr>
          <p:cNvSpPr/>
          <p:nvPr/>
        </p:nvSpPr>
        <p:spPr>
          <a:xfrm>
            <a:off x="457200" y="2690336"/>
            <a:ext cx="4258816" cy="1754326"/>
          </a:xfrm>
          <a:prstGeom prst="rect">
            <a:avLst/>
          </a:prstGeom>
        </p:spPr>
        <p:txBody>
          <a:bodyPr wrap="square">
            <a:spAutoFit/>
          </a:bodyPr>
          <a:lstStyle/>
          <a:p>
            <a:r>
              <a:rPr lang="de-DE" dirty="0"/>
              <a:t>Seit diesem Schuljahr gibt es an unserer Schule das Grundfach Informatik. Es wird dreistündig unterrichtet und kann wie die </a:t>
            </a:r>
          </a:p>
          <a:p>
            <a:r>
              <a:rPr lang="de-DE" dirty="0"/>
              <a:t>anderen Grundfächer als mündliches Prüfungsfach im Abitur gewählt werden.</a:t>
            </a:r>
          </a:p>
        </p:txBody>
      </p:sp>
    </p:spTree>
    <p:extLst>
      <p:ext uri="{BB962C8B-B14F-4D97-AF65-F5344CB8AC3E}">
        <p14:creationId xmlns:p14="http://schemas.microsoft.com/office/powerpoint/2010/main" val="4027624555"/>
      </p:ext>
    </p:extLst>
  </p:cSld>
  <p:clrMapOvr>
    <a:masterClrMapping/>
  </p:clrMapOvr>
  <p:transition>
    <p:wipe/>
  </p:transition>
</p:sld>
</file>

<file path=ppt/theme/theme1.xml><?xml version="1.0" encoding="utf-8"?>
<a:theme xmlns:a="http://schemas.openxmlformats.org/drawingml/2006/main" name="Larissa-Design">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1421</Words>
  <Application>Microsoft Office PowerPoint</Application>
  <PresentationFormat>Bildschirmpräsentation (4:3)</PresentationFormat>
  <Paragraphs>258</Paragraphs>
  <Slides>29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29</vt:i4>
      </vt:variant>
    </vt:vector>
  </HeadingPairs>
  <TitlesOfParts>
    <vt:vector size="33" baseType="lpstr">
      <vt:lpstr>Arial</vt:lpstr>
      <vt:lpstr>Calibri</vt:lpstr>
      <vt:lpstr>Wingdings</vt:lpstr>
      <vt:lpstr>Larissa-Design</vt:lpstr>
      <vt:lpstr>    IGS                                      Mainzer Studienstufe (MSS)      </vt:lpstr>
      <vt:lpstr>                                         Abitur an der IGS Schönenberg-K./W.</vt:lpstr>
      <vt:lpstr>                                                        MSS ( Mainzer Studienstufe )</vt:lpstr>
      <vt:lpstr>Ziele der MSS</vt:lpstr>
      <vt:lpstr>                                    Das Kursangebot</vt:lpstr>
      <vt:lpstr>                                     Aufgabenfelder in der MSS</vt:lpstr>
      <vt:lpstr>                                        Unsere  Leistungsfächer</vt:lpstr>
      <vt:lpstr>                                  Unsere Grundkurse</vt:lpstr>
      <vt:lpstr>                              Das Grundfach Informatik</vt:lpstr>
      <vt:lpstr>                        Wahlmöglichkeiten</vt:lpstr>
      <vt:lpstr>Beispiel Wahlen</vt:lpstr>
      <vt:lpstr>                                     Zweite Fremdsprache in der MSS</vt:lpstr>
      <vt:lpstr>                        Profilelemente MSS </vt:lpstr>
      <vt:lpstr>                                   Profil: Sportlicher Schwerpunkt</vt:lpstr>
      <vt:lpstr>                        Profil: Integrationswoche</vt:lpstr>
      <vt:lpstr>                                   Profil: Berufsorientierung</vt:lpstr>
      <vt:lpstr>                                   Profil: Exkursionen und Fahrten</vt:lpstr>
      <vt:lpstr>                                  Profil: IT an unserer Schule</vt:lpstr>
      <vt:lpstr>                                       Wohlfühlen an unserer Schule</vt:lpstr>
      <vt:lpstr>                                     Wer kann unsere MSS besuchen? </vt:lpstr>
      <vt:lpstr>                                   Übergang 11 für Gesamtschüler</vt:lpstr>
      <vt:lpstr>                                   Übergang 11 für Gesamtschüler</vt:lpstr>
      <vt:lpstr>                                   Übergang 11 für Gesamtschüler</vt:lpstr>
      <vt:lpstr>                                   Übergang für Realschüler</vt:lpstr>
      <vt:lpstr>Ausgleichsbedingungen</vt:lpstr>
      <vt:lpstr>                                          Warum Integrierte Gesamtschule?</vt:lpstr>
      <vt:lpstr>                                   Termine/Anmeldung</vt:lpstr>
      <vt:lpstr>                       Unterlagen Anmeldung</vt:lpstr>
      <vt:lpstr>                                                                                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08.Dezember 2010</dc:title>
  <dc:creator>IGS</dc:creator>
  <cp:lastModifiedBy>Dittgen Jörg</cp:lastModifiedBy>
  <cp:revision>218</cp:revision>
  <dcterms:modified xsi:type="dcterms:W3CDTF">2020-11-12T12:09:54Z</dcterms:modified>
</cp:coreProperties>
</file>